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3734" r:id="rId3"/>
  </p:sldMasterIdLst>
  <p:notesMasterIdLst>
    <p:notesMasterId r:id="rId79"/>
  </p:notesMasterIdLst>
  <p:handoutMasterIdLst>
    <p:handoutMasterId r:id="rId80"/>
  </p:handoutMasterIdLst>
  <p:sldIdLst>
    <p:sldId id="2747" r:id="rId4"/>
    <p:sldId id="2768" r:id="rId5"/>
    <p:sldId id="2750" r:id="rId6"/>
    <p:sldId id="2769" r:id="rId7"/>
    <p:sldId id="2770" r:id="rId8"/>
    <p:sldId id="3004" r:id="rId9"/>
    <p:sldId id="2756" r:id="rId10"/>
    <p:sldId id="2758" r:id="rId11"/>
    <p:sldId id="2759" r:id="rId12"/>
    <p:sldId id="2760" r:id="rId13"/>
    <p:sldId id="2761" r:id="rId14"/>
    <p:sldId id="3006" r:id="rId15"/>
    <p:sldId id="2762" r:id="rId16"/>
    <p:sldId id="2771" r:id="rId17"/>
    <p:sldId id="2763" r:id="rId18"/>
    <p:sldId id="909" r:id="rId19"/>
    <p:sldId id="912" r:id="rId20"/>
    <p:sldId id="913" r:id="rId21"/>
    <p:sldId id="914" r:id="rId22"/>
    <p:sldId id="915" r:id="rId23"/>
    <p:sldId id="916" r:id="rId24"/>
    <p:sldId id="917" r:id="rId25"/>
    <p:sldId id="918" r:id="rId26"/>
    <p:sldId id="919" r:id="rId27"/>
    <p:sldId id="920" r:id="rId28"/>
    <p:sldId id="921" r:id="rId29"/>
    <p:sldId id="922" r:id="rId30"/>
    <p:sldId id="923" r:id="rId31"/>
    <p:sldId id="924" r:id="rId32"/>
    <p:sldId id="925" r:id="rId33"/>
    <p:sldId id="2743" r:id="rId34"/>
    <p:sldId id="927" r:id="rId35"/>
    <p:sldId id="933" r:id="rId36"/>
    <p:sldId id="929" r:id="rId37"/>
    <p:sldId id="2772" r:id="rId38"/>
    <p:sldId id="2781" r:id="rId39"/>
    <p:sldId id="2785" r:id="rId40"/>
    <p:sldId id="2810" r:id="rId41"/>
    <p:sldId id="2811" r:id="rId42"/>
    <p:sldId id="3001" r:id="rId43"/>
    <p:sldId id="2800" r:id="rId44"/>
    <p:sldId id="2801" r:id="rId45"/>
    <p:sldId id="2802" r:id="rId46"/>
    <p:sldId id="2803" r:id="rId47"/>
    <p:sldId id="2998" r:id="rId48"/>
    <p:sldId id="945" r:id="rId49"/>
    <p:sldId id="996" r:id="rId50"/>
    <p:sldId id="2805" r:id="rId51"/>
    <p:sldId id="2806" r:id="rId52"/>
    <p:sldId id="2999" r:id="rId53"/>
    <p:sldId id="3000" r:id="rId54"/>
    <p:sldId id="599" r:id="rId55"/>
    <p:sldId id="926" r:id="rId56"/>
    <p:sldId id="682" r:id="rId57"/>
    <p:sldId id="513" r:id="rId58"/>
    <p:sldId id="2765" r:id="rId59"/>
    <p:sldId id="2744" r:id="rId60"/>
    <p:sldId id="3007" r:id="rId61"/>
    <p:sldId id="3002" r:id="rId62"/>
    <p:sldId id="3012" r:id="rId63"/>
    <p:sldId id="3008" r:id="rId64"/>
    <p:sldId id="2766" r:id="rId65"/>
    <p:sldId id="672" r:id="rId66"/>
    <p:sldId id="2783" r:id="rId67"/>
    <p:sldId id="3003" r:id="rId68"/>
    <p:sldId id="689" r:id="rId69"/>
    <p:sldId id="2808" r:id="rId70"/>
    <p:sldId id="2791" r:id="rId71"/>
    <p:sldId id="2789" r:id="rId72"/>
    <p:sldId id="2787" r:id="rId73"/>
    <p:sldId id="2790" r:id="rId74"/>
    <p:sldId id="2786" r:id="rId75"/>
    <p:sldId id="2788" r:id="rId76"/>
    <p:sldId id="936" r:id="rId77"/>
    <p:sldId id="2809" r:id="rId78"/>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CA9680F-3572-4861-871B-438D7A0B8692}">
          <p14:sldIdLst>
            <p14:sldId id="2747"/>
            <p14:sldId id="2768"/>
          </p14:sldIdLst>
        </p14:section>
        <p14:section name="2日目振り返り+3日目流れ" id="{6999E636-C389-415D-8FFF-00E98219F2AA}">
          <p14:sldIdLst>
            <p14:sldId id="2750"/>
          </p14:sldIdLst>
        </p14:section>
        <p14:section name="2日目振り返り" id="{E4FFA7B4-8B80-4CCF-BBDB-6E77B2CCF05A}">
          <p14:sldIdLst>
            <p14:sldId id="2769"/>
            <p14:sldId id="2770"/>
            <p14:sldId id="3004"/>
            <p14:sldId id="2756"/>
            <p14:sldId id="2758"/>
            <p14:sldId id="2759"/>
            <p14:sldId id="2760"/>
            <p14:sldId id="2761"/>
            <p14:sldId id="3006"/>
          </p14:sldIdLst>
        </p14:section>
        <p14:section name="3日目の流れ" id="{166A848B-693C-4D8F-AFF5-96F0D12215A9}">
          <p14:sldIdLst>
            <p14:sldId id="2762"/>
            <p14:sldId id="2771"/>
            <p14:sldId id="2763"/>
          </p14:sldIdLst>
        </p14:section>
        <p14:section name="サービス担当者会議" id="{E03FA389-08E9-436B-A624-8DB9B7A63C64}">
          <p14:sldIdLst>
            <p14:sldId id="909"/>
            <p14:sldId id="912"/>
            <p14:sldId id="913"/>
            <p14:sldId id="914"/>
            <p14:sldId id="915"/>
            <p14:sldId id="916"/>
            <p14:sldId id="917"/>
            <p14:sldId id="918"/>
            <p14:sldId id="919"/>
            <p14:sldId id="920"/>
            <p14:sldId id="921"/>
            <p14:sldId id="922"/>
            <p14:sldId id="923"/>
            <p14:sldId id="924"/>
            <p14:sldId id="925"/>
            <p14:sldId id="2743"/>
            <p14:sldId id="927"/>
          </p14:sldIdLst>
        </p14:section>
        <p14:section name="モニタリング" id="{262D013B-9996-4714-89E6-74507E4A68F0}">
          <p14:sldIdLst>
            <p14:sldId id="933"/>
            <p14:sldId id="929"/>
            <p14:sldId id="2772"/>
            <p14:sldId id="2781"/>
            <p14:sldId id="2785"/>
            <p14:sldId id="2810"/>
            <p14:sldId id="2811"/>
            <p14:sldId id="3001"/>
            <p14:sldId id="2800"/>
            <p14:sldId id="2801"/>
            <p14:sldId id="2802"/>
            <p14:sldId id="2803"/>
            <p14:sldId id="2998"/>
            <p14:sldId id="945"/>
            <p14:sldId id="996"/>
            <p14:sldId id="2805"/>
            <p14:sldId id="2806"/>
            <p14:sldId id="2999"/>
            <p14:sldId id="3000"/>
            <p14:sldId id="599"/>
            <p14:sldId id="926"/>
            <p14:sldId id="682"/>
            <p14:sldId id="513"/>
          </p14:sldIdLst>
        </p14:section>
        <p14:section name="モニタ作成+ニーズ整理+手立て" id="{8DD9B843-91F7-4152-ABFF-C06BDB309774}">
          <p14:sldIdLst>
            <p14:sldId id="2765"/>
            <p14:sldId id="2744"/>
            <p14:sldId id="3007"/>
            <p14:sldId id="3002"/>
            <p14:sldId id="3012"/>
            <p14:sldId id="3008"/>
          </p14:sldIdLst>
        </p14:section>
        <p14:section name="終結と評価" id="{87B292C3-4D2B-45AE-9D29-C1A1DCB67891}">
          <p14:sldIdLst>
            <p14:sldId id="2766"/>
            <p14:sldId id="672"/>
            <p14:sldId id="2783"/>
            <p14:sldId id="3003"/>
            <p14:sldId id="689"/>
          </p14:sldIdLst>
        </p14:section>
        <p14:section name="3日目+全体の振り返り" id="{64C65154-28AB-4DFD-B75D-345AFE3212BF}">
          <p14:sldIdLst>
            <p14:sldId id="2808"/>
            <p14:sldId id="2791"/>
            <p14:sldId id="2789"/>
            <p14:sldId id="2787"/>
            <p14:sldId id="2790"/>
            <p14:sldId id="2786"/>
            <p14:sldId id="2788"/>
            <p14:sldId id="936"/>
            <p14:sldId id="2809"/>
          </p14:sldIdLst>
        </p14:section>
        <p14:section name="演習２ガイダンス説明へ" id="{34CD1CCA-9AD8-443C-9C7C-543222D4B72B}">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一般社団法人 ８色" initials="一般社団法人" lastIdx="1" clrIdx="1">
    <p:extLst>
      <p:ext uri="{19B8F6BF-5375-455C-9EA6-DF929625EA0E}">
        <p15:presenceInfo xmlns:p15="http://schemas.microsoft.com/office/powerpoint/2012/main" userId="27bdefe9669be4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CCFF"/>
    <a:srgbClr val="FFF2CC"/>
    <a:srgbClr val="E2F0D9"/>
    <a:srgbClr val="00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04C59-6911-42CC-B40D-DD28C6FED2CC}" v="2" dt="2025-06-30T05:13:52.5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rgbClr val="00000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間スタイル 3 - アクセント 3">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3"/>
          </a:solidFill>
        </a:fill>
      </a:tcStyle>
    </a:lastCol>
    <a:firstCol>
      <a:tcTxStyle b="on">
        <a:fontRef idx="minor">
          <a:srgbClr val="00000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8"/>
    <p:restoredTop sz="60606" autoAdjust="0"/>
  </p:normalViewPr>
  <p:slideViewPr>
    <p:cSldViewPr snapToGrid="0">
      <p:cViewPr varScale="1">
        <p:scale>
          <a:sx n="45" d="100"/>
          <a:sy n="45" d="100"/>
        </p:scale>
        <p:origin x="1512" y="36"/>
      </p:cViewPr>
      <p:guideLst>
        <p:guide orient="horz" pos="2160"/>
        <p:guide pos="3840"/>
      </p:guideLst>
    </p:cSldViewPr>
  </p:slideViewPr>
  <p:outlineViewPr>
    <p:cViewPr>
      <p:scale>
        <a:sx n="33" d="100"/>
        <a:sy n="33" d="100"/>
      </p:scale>
      <p:origin x="0" y="-5088"/>
    </p:cViewPr>
  </p:outlineViewPr>
  <p:notesTextViewPr>
    <p:cViewPr>
      <p:scale>
        <a:sx n="3" d="2"/>
        <a:sy n="3" d="2"/>
      </p:scale>
      <p:origin x="0" y="0"/>
    </p:cViewPr>
  </p:notesTextViewPr>
  <p:sorterViewPr>
    <p:cViewPr>
      <p:scale>
        <a:sx n="75" d="100"/>
        <a:sy n="75" d="100"/>
      </p:scale>
      <p:origin x="0" y="-11286"/>
    </p:cViewPr>
  </p:sorterViewPr>
  <p:notesViewPr>
    <p:cSldViewPr snapToGrid="0">
      <p:cViewPr varScale="1">
        <p:scale>
          <a:sx n="74" d="100"/>
          <a:sy n="74" d="100"/>
        </p:scale>
        <p:origin x="-4176" y="-84"/>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90C04C59-6911-42CC-B40D-DD28C6FED2CC}"/>
    <pc:docChg chg="delSld modSld modSection">
      <pc:chgData name="洋輔 浄土" userId="06d56449ef9b25e6" providerId="LiveId" clId="{90C04C59-6911-42CC-B40D-DD28C6FED2CC}" dt="2025-07-01T05:04:35.419" v="12" actId="2696"/>
      <pc:docMkLst>
        <pc:docMk/>
      </pc:docMkLst>
      <pc:sldChg chg="del">
        <pc:chgData name="洋輔 浄土" userId="06d56449ef9b25e6" providerId="LiveId" clId="{90C04C59-6911-42CC-B40D-DD28C6FED2CC}" dt="2025-07-01T05:04:35.419" v="12" actId="2696"/>
        <pc:sldMkLst>
          <pc:docMk/>
          <pc:sldMk cId="4342676" sldId="2764"/>
        </pc:sldMkLst>
      </pc:sldChg>
      <pc:sldChg chg="del">
        <pc:chgData name="洋輔 浄土" userId="06d56449ef9b25e6" providerId="LiveId" clId="{90C04C59-6911-42CC-B40D-DD28C6FED2CC}" dt="2025-07-01T05:04:05.478" v="8" actId="2696"/>
        <pc:sldMkLst>
          <pc:docMk/>
          <pc:sldMk cId="3943249736" sldId="2793"/>
        </pc:sldMkLst>
      </pc:sldChg>
      <pc:sldChg chg="del">
        <pc:chgData name="洋輔 浄土" userId="06d56449ef9b25e6" providerId="LiveId" clId="{90C04C59-6911-42CC-B40D-DD28C6FED2CC}" dt="2025-07-01T05:04:28.516" v="11" actId="2696"/>
        <pc:sldMkLst>
          <pc:docMk/>
          <pc:sldMk cId="2123814688" sldId="2807"/>
        </pc:sldMkLst>
      </pc:sldChg>
      <pc:sldChg chg="modSp mod">
        <pc:chgData name="洋輔 浄土" userId="06d56449ef9b25e6" providerId="LiveId" clId="{90C04C59-6911-42CC-B40D-DD28C6FED2CC}" dt="2025-06-30T05:13:52.570" v="7"/>
        <pc:sldMkLst>
          <pc:docMk/>
          <pc:sldMk cId="4240558369" sldId="3004"/>
        </pc:sldMkLst>
        <pc:spChg chg="mod">
          <ac:chgData name="洋輔 浄土" userId="06d56449ef9b25e6" providerId="LiveId" clId="{90C04C59-6911-42CC-B40D-DD28C6FED2CC}" dt="2025-06-30T05:13:52.570" v="7"/>
          <ac:spMkLst>
            <pc:docMk/>
            <pc:sldMk cId="4240558369" sldId="3004"/>
            <ac:spMk id="1264" creationId="{00000000-0000-0000-0000-000000000000}"/>
          </ac:spMkLst>
        </pc:spChg>
      </pc:sldChg>
      <pc:sldChg chg="del">
        <pc:chgData name="洋輔 浄土" userId="06d56449ef9b25e6" providerId="LiveId" clId="{90C04C59-6911-42CC-B40D-DD28C6FED2CC}" dt="2025-07-01T05:04:17.745" v="9" actId="2696"/>
        <pc:sldMkLst>
          <pc:docMk/>
          <pc:sldMk cId="2989198132" sldId="3005"/>
        </pc:sldMkLst>
      </pc:sldChg>
      <pc:sldChg chg="del">
        <pc:chgData name="洋輔 浄土" userId="06d56449ef9b25e6" providerId="LiveId" clId="{90C04C59-6911-42CC-B40D-DD28C6FED2CC}" dt="2025-07-01T05:04:22.748" v="10" actId="2696"/>
        <pc:sldMkLst>
          <pc:docMk/>
          <pc:sldMk cId="1352756785" sldId="30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2" name="ヘッダー プレースホルダー 1"/>
          <p:cNvSpPr>
            <a:spLocks noGrp="1"/>
          </p:cNvSpPr>
          <p:nvPr>
            <p:ph type="hdr" sz="quarter"/>
          </p:nvPr>
        </p:nvSpPr>
        <p:spPr>
          <a:xfrm>
            <a:off x="2" y="1"/>
            <a:ext cx="4341443" cy="345605"/>
          </a:xfrm>
          <a:prstGeom prst="rect">
            <a:avLst/>
          </a:prstGeom>
        </p:spPr>
        <p:txBody>
          <a:bodyPr vert="horz" lIns="92005" tIns="46002" rIns="92005" bIns="46002" rtlCol="0"/>
          <a:lstStyle>
            <a:lvl1pPr algn="l">
              <a:defRPr sz="1200"/>
            </a:lvl1pPr>
          </a:lstStyle>
          <a:p>
            <a:endParaRPr kumimoji="1" lang="ja-JP" altLang="en-US"/>
          </a:p>
        </p:txBody>
      </p:sp>
      <p:sp>
        <p:nvSpPr>
          <p:cNvPr id="1183" name="日付プレースホルダー 2"/>
          <p:cNvSpPr>
            <a:spLocks noGrp="1"/>
          </p:cNvSpPr>
          <p:nvPr>
            <p:ph type="dt" sz="quarter" idx="1"/>
          </p:nvPr>
        </p:nvSpPr>
        <p:spPr>
          <a:xfrm>
            <a:off x="5674955" y="1"/>
            <a:ext cx="4341443" cy="345605"/>
          </a:xfrm>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184" name="フッター プレースホルダー 3"/>
          <p:cNvSpPr>
            <a:spLocks noGrp="1"/>
          </p:cNvSpPr>
          <p:nvPr>
            <p:ph type="ftr" sz="quarter" idx="2"/>
          </p:nvPr>
        </p:nvSpPr>
        <p:spPr>
          <a:xfrm>
            <a:off x="2" y="6542560"/>
            <a:ext cx="4341443" cy="345605"/>
          </a:xfrm>
          <a:prstGeom prst="rect">
            <a:avLst/>
          </a:prstGeom>
        </p:spPr>
        <p:txBody>
          <a:bodyPr vert="horz" lIns="92005" tIns="46002" rIns="92005" bIns="46002" rtlCol="0" anchor="b"/>
          <a:lstStyle>
            <a:lvl1pPr algn="l">
              <a:defRPr sz="1200"/>
            </a:lvl1pPr>
          </a:lstStyle>
          <a:p>
            <a:endParaRPr kumimoji="1" lang="ja-JP" altLang="en-US"/>
          </a:p>
        </p:txBody>
      </p:sp>
      <p:sp>
        <p:nvSpPr>
          <p:cNvPr id="1185" name="スライド番号プレースホルダー 4"/>
          <p:cNvSpPr>
            <a:spLocks noGrp="1"/>
          </p:cNvSpPr>
          <p:nvPr>
            <p:ph type="sldNum" sz="quarter" idx="3"/>
          </p:nvPr>
        </p:nvSpPr>
        <p:spPr>
          <a:xfrm>
            <a:off x="5674955" y="6542560"/>
            <a:ext cx="4341443" cy="345605"/>
          </a:xfrm>
          <a:prstGeom prst="rect">
            <a:avLst/>
          </a:prstGeom>
        </p:spPr>
        <p:txBody>
          <a:bodyPr vert="horz" lIns="92005" tIns="46002" rIns="92005" bIns="46002" rtlCol="0" anchor="b"/>
          <a:lstStyle>
            <a:lvl1pPr algn="r">
              <a:defRPr sz="1200"/>
            </a:lvl1pPr>
          </a:lstStyle>
          <a:p>
            <a:fld id="{C4DC4532-74FA-430D-88C2-40D1D745C1E1}" type="slidenum">
              <a:rPr kumimoji="1" lang="ja-JP" altLang="en-US" smtClean="0"/>
              <a:t>‹#›</a:t>
            </a:fld>
            <a:endParaRPr kumimoji="1" lang="ja-JP" altLang="en-US"/>
          </a:p>
        </p:txBody>
      </p:sp>
    </p:spTree>
    <p:extLst>
      <p:ext uri="{BB962C8B-B14F-4D97-AF65-F5344CB8AC3E}">
        <p14:creationId xmlns:p14="http://schemas.microsoft.com/office/powerpoint/2010/main" val="2663917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5" name="ヘッダー プレースホルダー 1"/>
          <p:cNvSpPr>
            <a:spLocks noGrp="1"/>
          </p:cNvSpPr>
          <p:nvPr>
            <p:ph type="hdr" sz="quarter"/>
          </p:nvPr>
        </p:nvSpPr>
        <p:spPr>
          <a:xfrm>
            <a:off x="2" y="1"/>
            <a:ext cx="4341443" cy="345605"/>
          </a:xfrm>
          <a:prstGeom prst="rect">
            <a:avLst/>
          </a:prstGeom>
        </p:spPr>
        <p:txBody>
          <a:bodyPr vert="horz" lIns="92005" tIns="46002" rIns="92005" bIns="46002" rtlCol="0"/>
          <a:lstStyle>
            <a:lvl1pPr algn="l">
              <a:defRPr sz="1200"/>
            </a:lvl1pPr>
          </a:lstStyle>
          <a:p>
            <a:endParaRPr kumimoji="1" lang="ja-JP" altLang="en-US"/>
          </a:p>
        </p:txBody>
      </p:sp>
      <p:sp>
        <p:nvSpPr>
          <p:cNvPr id="1176" name="日付プレースホルダー 2"/>
          <p:cNvSpPr>
            <a:spLocks noGrp="1"/>
          </p:cNvSpPr>
          <p:nvPr>
            <p:ph type="dt" idx="1"/>
          </p:nvPr>
        </p:nvSpPr>
        <p:spPr>
          <a:xfrm>
            <a:off x="5674955" y="1"/>
            <a:ext cx="4341443" cy="345605"/>
          </a:xfrm>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177" name="スライド イメージ プレースホルダー 3"/>
          <p:cNvSpPr>
            <a:spLocks noGrp="1" noRot="1" noChangeAspect="1"/>
          </p:cNvSpPr>
          <p:nvPr>
            <p:ph type="sldImg" idx="2"/>
          </p:nvPr>
        </p:nvSpPr>
        <p:spPr>
          <a:xfrm>
            <a:off x="2940050" y="860425"/>
            <a:ext cx="4138613" cy="2327275"/>
          </a:xfrm>
          <a:prstGeom prst="rect">
            <a:avLst/>
          </a:prstGeom>
          <a:noFill/>
          <a:ln w="12700">
            <a:solidFill>
              <a:prstClr val="black"/>
            </a:solidFill>
          </a:ln>
        </p:spPr>
        <p:txBody>
          <a:bodyPr vert="horz" lIns="92005" tIns="46002" rIns="92005" bIns="46002" rtlCol="0" anchor="ctr"/>
          <a:lstStyle/>
          <a:p>
            <a:endParaRPr lang="ja-JP" altLang="en-US"/>
          </a:p>
        </p:txBody>
      </p:sp>
      <p:sp>
        <p:nvSpPr>
          <p:cNvPr id="1178" name="ノート プレースホルダー 4"/>
          <p:cNvSpPr>
            <a:spLocks noGrp="1"/>
          </p:cNvSpPr>
          <p:nvPr>
            <p:ph type="body" sz="quarter" idx="3"/>
          </p:nvPr>
        </p:nvSpPr>
        <p:spPr>
          <a:xfrm>
            <a:off x="1001872" y="3314929"/>
            <a:ext cx="8014970" cy="2712214"/>
          </a:xfrm>
          <a:prstGeom prst="rect">
            <a:avLst/>
          </a:prstGeom>
        </p:spPr>
        <p:txBody>
          <a:bodyPr vert="horz" lIns="92005" tIns="46002" rIns="92005" bIns="460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9" name="フッター プレースホルダー 5"/>
          <p:cNvSpPr>
            <a:spLocks noGrp="1"/>
          </p:cNvSpPr>
          <p:nvPr>
            <p:ph type="ftr" sz="quarter" idx="4"/>
          </p:nvPr>
        </p:nvSpPr>
        <p:spPr>
          <a:xfrm>
            <a:off x="2" y="6542560"/>
            <a:ext cx="4341443" cy="345605"/>
          </a:xfrm>
          <a:prstGeom prst="rect">
            <a:avLst/>
          </a:prstGeom>
        </p:spPr>
        <p:txBody>
          <a:bodyPr vert="horz" lIns="92005" tIns="46002" rIns="92005" bIns="46002" rtlCol="0" anchor="b"/>
          <a:lstStyle>
            <a:lvl1pPr algn="l">
              <a:defRPr sz="1200"/>
            </a:lvl1pPr>
          </a:lstStyle>
          <a:p>
            <a:endParaRPr kumimoji="1" lang="ja-JP" altLang="en-US"/>
          </a:p>
        </p:txBody>
      </p:sp>
      <p:sp>
        <p:nvSpPr>
          <p:cNvPr id="1180" name="スライド番号プレースホルダー 6"/>
          <p:cNvSpPr>
            <a:spLocks noGrp="1"/>
          </p:cNvSpPr>
          <p:nvPr>
            <p:ph type="sldNum" sz="quarter" idx="5"/>
          </p:nvPr>
        </p:nvSpPr>
        <p:spPr>
          <a:xfrm>
            <a:off x="5674955" y="6542560"/>
            <a:ext cx="4341443" cy="345605"/>
          </a:xfrm>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a:t>
            </a:fld>
            <a:endParaRPr kumimoji="1" lang="ja-JP" altLang="en-US"/>
          </a:p>
        </p:txBody>
      </p:sp>
    </p:spTree>
    <p:extLst>
      <p:ext uri="{BB962C8B-B14F-4D97-AF65-F5344CB8AC3E}">
        <p14:creationId xmlns:p14="http://schemas.microsoft.com/office/powerpoint/2010/main" val="28989513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スライド イメージ プレースホルダー 1"/>
          <p:cNvSpPr>
            <a:spLocks noGrp="1" noRot="1" noChangeAspect="1"/>
          </p:cNvSpPr>
          <p:nvPr>
            <p:ph type="sldImg"/>
          </p:nvPr>
        </p:nvSpPr>
        <p:spPr>
          <a:xfrm>
            <a:off x="2897188" y="854075"/>
            <a:ext cx="4092575" cy="2301875"/>
          </a:xfrm>
        </p:spPr>
      </p:sp>
      <p:sp>
        <p:nvSpPr>
          <p:cNvPr id="1193" name="ノート プレースホルダー 2"/>
          <p:cNvSpPr>
            <a:spLocks noGrp="1"/>
          </p:cNvSpPr>
          <p:nvPr>
            <p:ph type="body" idx="1"/>
          </p:nvPr>
        </p:nvSpPr>
        <p:spPr/>
        <p:txBody>
          <a:bodyPr/>
          <a:lstStyle/>
          <a:p>
            <a:endParaRPr kumimoji="1" lang="en-US" altLang="ja-JP" dirty="0"/>
          </a:p>
        </p:txBody>
      </p:sp>
      <p:sp>
        <p:nvSpPr>
          <p:cNvPr id="1194" name="スライド番号プレースホルダー 3"/>
          <p:cNvSpPr>
            <a:spLocks noGrp="1"/>
          </p:cNvSpPr>
          <p:nvPr>
            <p:ph type="sldNum" sz="quarter" idx="10"/>
          </p:nvPr>
        </p:nvSpPr>
        <p:spPr/>
        <p:txBody>
          <a:bodyPr/>
          <a:lstStyle/>
          <a:p>
            <a:fld id="{0F615A3C-7D51-4B6B-8AC9-156B2755C2A1}" type="slidenum">
              <a:rPr kumimoji="1" lang="ja-JP" altLang="en-US" smtClean="0"/>
              <a:t>1</a:t>
            </a:fld>
            <a:endParaRPr kumimoji="1" lang="ja-JP" altLang="en-US"/>
          </a:p>
        </p:txBody>
      </p:sp>
      <p:sp>
        <p:nvSpPr>
          <p:cNvPr id="1195"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5309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スライド イメージ プレースホルダー 1"/>
          <p:cNvSpPr>
            <a:spLocks noGrp="1" noRot="1" noChangeAspect="1"/>
          </p:cNvSpPr>
          <p:nvPr>
            <p:ph type="sldImg"/>
          </p:nvPr>
        </p:nvSpPr>
        <p:spPr/>
      </p:sp>
      <p:sp>
        <p:nvSpPr>
          <p:cNvPr id="1316" name="ノート プレースホルダー 2"/>
          <p:cNvSpPr>
            <a:spLocks noGrp="1"/>
          </p:cNvSpPr>
          <p:nvPr>
            <p:ph type="body" idx="1"/>
          </p:nvPr>
        </p:nvSpPr>
        <p:spPr/>
        <p:txBody>
          <a:bodyPr/>
          <a:lstStyle/>
          <a:p>
            <a:r>
              <a:rPr lang="ja-JP" altLang="en-US" b="1" dirty="0"/>
              <a:t>支援は、本人</a:t>
            </a:r>
            <a:r>
              <a:rPr kumimoji="1" lang="ja-JP" altLang="en-US" b="1" dirty="0"/>
              <a:t>や家族が持っている力や強み、できること、エンパワメントを意識し、</a:t>
            </a:r>
            <a:endParaRPr kumimoji="1" lang="en-US" altLang="ja-JP" b="1" dirty="0"/>
          </a:p>
          <a:p>
            <a:r>
              <a:rPr lang="ja-JP" altLang="en-US" b="1" dirty="0"/>
              <a:t>一方的に援助して終わるのではなく、援助することで強みやできることが増える方向で、支援や目標を考えてください。</a:t>
            </a:r>
          </a:p>
          <a:p>
            <a:endParaRPr kumimoji="1" lang="en-US" altLang="ja-JP" b="1" dirty="0"/>
          </a:p>
          <a:p>
            <a:r>
              <a:rPr lang="ja-JP" altLang="en-US" b="1" dirty="0"/>
              <a:t>まずは長期目標・短期目標を１４時００分までを目安にグループで考えて頂きたいと思います。</a:t>
            </a:r>
            <a:endParaRPr kumimoji="1" lang="ja-JP" altLang="en-US" b="1" dirty="0"/>
          </a:p>
        </p:txBody>
      </p:sp>
      <p:sp>
        <p:nvSpPr>
          <p:cNvPr id="1317" name="スライド番号プレースホルダー 3"/>
          <p:cNvSpPr>
            <a:spLocks noGrp="1"/>
          </p:cNvSpPr>
          <p:nvPr>
            <p:ph type="sldNum" sz="quarter" idx="10"/>
          </p:nvPr>
        </p:nvSpPr>
        <p:spPr/>
        <p:txBody>
          <a:bodyPr/>
          <a:lstStyle/>
          <a:p>
            <a:fld id="{29BD601E-CC35-4D44-9072-44D059BC992F}" type="slidenum">
              <a:rPr kumimoji="1" lang="ja-JP" altLang="en-US" smtClean="0"/>
              <a:t>10</a:t>
            </a:fld>
            <a:endParaRPr kumimoji="1" lang="ja-JP" altLang="en-US"/>
          </a:p>
        </p:txBody>
      </p:sp>
    </p:spTree>
    <p:extLst>
      <p:ext uri="{BB962C8B-B14F-4D97-AF65-F5344CB8AC3E}">
        <p14:creationId xmlns:p14="http://schemas.microsoft.com/office/powerpoint/2010/main" val="390995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 name="スライド イメージ プレースホルダー 1"/>
          <p:cNvSpPr>
            <a:spLocks noGrp="1" noRot="1" noChangeAspect="1"/>
          </p:cNvSpPr>
          <p:nvPr>
            <p:ph type="sldImg"/>
          </p:nvPr>
        </p:nvSpPr>
        <p:spPr>
          <a:xfrm>
            <a:off x="2895600" y="854075"/>
            <a:ext cx="4092575" cy="2301875"/>
          </a:xfrm>
        </p:spPr>
      </p:sp>
      <p:sp>
        <p:nvSpPr>
          <p:cNvPr id="1325" name="ノート プレースホルダー 2"/>
          <p:cNvSpPr>
            <a:spLocks noGrp="1"/>
          </p:cNvSpPr>
          <p:nvPr>
            <p:ph type="body" idx="1"/>
          </p:nvPr>
        </p:nvSpPr>
        <p:spPr/>
        <p:txBody>
          <a:bodyPr/>
          <a:lstStyle/>
          <a:p>
            <a:r>
              <a:rPr lang="ja-JP" altLang="en-US" dirty="0"/>
              <a:t>テキスト</a:t>
            </a:r>
            <a:r>
              <a:rPr lang="en-US" altLang="ja-JP" dirty="0"/>
              <a:t>207</a:t>
            </a:r>
            <a:r>
              <a:rPr lang="ja-JP" altLang="en-US" dirty="0"/>
              <a:t>（要確認！）ページを参照してください。</a:t>
            </a:r>
            <a:endParaRPr kumimoji="1" lang="en-US" altLang="ja-JP" dirty="0"/>
          </a:p>
          <a:p>
            <a:r>
              <a:rPr kumimoji="1" lang="ja-JP" altLang="en-US" b="1" dirty="0"/>
              <a:t>サービス調整においては、地域にあるこのサポートが使えそうだ</a:t>
            </a:r>
            <a:r>
              <a:rPr kumimoji="1" lang="en-US" altLang="ja-JP" b="1" dirty="0"/>
              <a:t>…</a:t>
            </a:r>
            <a:r>
              <a:rPr kumimoji="1" lang="ja-JP" altLang="en-US" b="1" dirty="0"/>
              <a:t>という大まかな</a:t>
            </a:r>
            <a:r>
              <a:rPr lang="ja-JP" altLang="en-US" b="1" dirty="0"/>
              <a:t>メボシ</a:t>
            </a:r>
            <a:r>
              <a:rPr kumimoji="1" lang="ja-JP" altLang="en-US" b="1" dirty="0"/>
              <a:t>をつけた段階になってきましたら、このあとは、サポート</a:t>
            </a:r>
            <a:r>
              <a:rPr lang="ja-JP" altLang="en-US" b="1" dirty="0"/>
              <a:t>して頂く</a:t>
            </a:r>
            <a:r>
              <a:rPr kumimoji="1" lang="ja-JP" altLang="en-US" b="1" dirty="0"/>
              <a:t>機関との具体的な調整が必要に</a:t>
            </a:r>
            <a:r>
              <a:rPr lang="ja-JP" altLang="en-US" b="1" dirty="0"/>
              <a:t>なってきます。この</a:t>
            </a:r>
            <a:r>
              <a:rPr kumimoji="1" lang="ja-JP" altLang="en-US" b="1" dirty="0"/>
              <a:t>流れ</a:t>
            </a:r>
            <a:r>
              <a:rPr lang="ja-JP" altLang="en-US" b="1" dirty="0"/>
              <a:t>がサービス調整となります</a:t>
            </a:r>
            <a:r>
              <a:rPr kumimoji="1" lang="ja-JP" altLang="en-US" b="1" dirty="0"/>
              <a:t>。</a:t>
            </a:r>
            <a:endParaRPr kumimoji="1" lang="en-US" altLang="ja-JP" b="1" dirty="0"/>
          </a:p>
          <a:p>
            <a:endParaRPr kumimoji="1" lang="en-US" altLang="ja-JP" b="1" dirty="0"/>
          </a:p>
          <a:p>
            <a:r>
              <a:rPr kumimoji="1" lang="ja-JP" altLang="en-US" b="1" dirty="0"/>
              <a:t>相談員はあらかじめ、地域の情報を知っておく必要があります。わからない時は、横の繋がり、（他事業所の相談員や他市町村の相談員などから情報を得る事も出来ます。例えば、今回できた横の繋がりやＦＴの方、との繋がり等々上手に活用して下さい）。</a:t>
            </a:r>
            <a:endParaRPr kumimoji="1" lang="en-US" altLang="ja-JP" b="1" dirty="0"/>
          </a:p>
          <a:p>
            <a:r>
              <a:rPr kumimoji="1" lang="ja-JP" altLang="en-US" b="1" dirty="0"/>
              <a:t>具体的に、実際に本人に合うサービスなどの見学などができると、その後がスムーズに進んでいきます。</a:t>
            </a:r>
            <a:endParaRPr kumimoji="1" lang="en-US" altLang="ja-JP" b="1" dirty="0"/>
          </a:p>
          <a:p>
            <a:r>
              <a:rPr kumimoji="1" lang="ja-JP" altLang="en-US" b="1" dirty="0"/>
              <a:t>相談員と１事業所の繋がりでなく、チームで支援することを意識します。チームで支援するということは支援方針を共有しないとチームがバラバラになりますので、支援方針を共有することが重要</a:t>
            </a:r>
            <a:r>
              <a:rPr lang="ja-JP" altLang="en-US" b="1" dirty="0"/>
              <a:t>となります</a:t>
            </a:r>
            <a:r>
              <a:rPr kumimoji="1" lang="ja-JP" altLang="en-US" b="1" dirty="0"/>
              <a:t>。また、サービス調整会議等を行う</a:t>
            </a:r>
            <a:r>
              <a:rPr lang="ja-JP" altLang="en-US" b="1" dirty="0"/>
              <a:t>と</a:t>
            </a:r>
            <a:r>
              <a:rPr kumimoji="1" lang="ja-JP" altLang="en-US" b="1" dirty="0"/>
              <a:t>、一同に関係者が集まり顔が見える会議となったり、支援内容の共有を図る事やその場で意見交換を図る事ができます。</a:t>
            </a:r>
            <a:endParaRPr kumimoji="1" lang="en-US" altLang="ja-JP" b="1" dirty="0"/>
          </a:p>
          <a:p>
            <a:endParaRPr kumimoji="1" lang="en-US" altLang="ja-JP" dirty="0"/>
          </a:p>
          <a:p>
            <a:endParaRPr kumimoji="1" lang="ja-JP" altLang="en-US" dirty="0"/>
          </a:p>
        </p:txBody>
      </p:sp>
      <p:sp>
        <p:nvSpPr>
          <p:cNvPr id="1326" name="スライド番号プレースホルダー 3"/>
          <p:cNvSpPr>
            <a:spLocks noGrp="1"/>
          </p:cNvSpPr>
          <p:nvPr>
            <p:ph type="sldNum" sz="quarter" idx="10"/>
          </p:nvPr>
        </p:nvSpPr>
        <p:spPr/>
        <p:txBody>
          <a:bodyPr/>
          <a:lstStyle/>
          <a:p>
            <a:fld id="{0F615A3C-7D51-4B6B-8AC9-156B2755C2A1}" type="slidenum">
              <a:rPr kumimoji="1" lang="ja-JP" altLang="en-US" smtClean="0">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73805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6A9D-F0E7-B6F5-6A11-F9A77C3ED1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2847F-6E29-45FE-5604-E472275065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135D23-2ED9-8ABA-3DD6-354101435A1B}"/>
              </a:ext>
            </a:extLst>
          </p:cNvPr>
          <p:cNvSpPr>
            <a:spLocks noGrp="1"/>
          </p:cNvSpPr>
          <p:nvPr>
            <p:ph type="body" idx="1"/>
          </p:nvPr>
        </p:nvSpPr>
        <p:spPr/>
        <p:txBody>
          <a:bodyPr/>
          <a:lstStyle/>
          <a:p>
            <a:r>
              <a:rPr kumimoji="1" lang="ja-JP" altLang="en-US" dirty="0"/>
              <a:t>２分で</a:t>
            </a:r>
            <a:r>
              <a:rPr kumimoji="1" lang="en-US" altLang="ja-JP" dirty="0"/>
              <a:t>3</a:t>
            </a:r>
            <a:r>
              <a:rPr kumimoji="1" lang="ja-JP" altLang="en-US" dirty="0"/>
              <a:t>日目の流れと獲得目標を伝える。</a:t>
            </a:r>
          </a:p>
        </p:txBody>
      </p:sp>
      <p:sp>
        <p:nvSpPr>
          <p:cNvPr id="4" name="日付プレースホルダー 3">
            <a:extLst>
              <a:ext uri="{FF2B5EF4-FFF2-40B4-BE49-F238E27FC236}">
                <a16:creationId xmlns:a16="http://schemas.microsoft.com/office/drawing/2014/main" id="{8C5D239D-A597-CD17-283C-27A327E55676}"/>
              </a:ext>
            </a:extLst>
          </p:cNvPr>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a:extLst>
              <a:ext uri="{FF2B5EF4-FFF2-40B4-BE49-F238E27FC236}">
                <a16:creationId xmlns:a16="http://schemas.microsoft.com/office/drawing/2014/main" id="{A45F7EC1-8A34-DB2C-B2F4-C4509C35D603}"/>
              </a:ext>
            </a:extLst>
          </p:cNvPr>
          <p:cNvSpPr>
            <a:spLocks noGrp="1"/>
          </p:cNvSpPr>
          <p:nvPr>
            <p:ph type="sldNum" sz="quarter" idx="5"/>
          </p:nvPr>
        </p:nvSpPr>
        <p:spPr/>
        <p:txBody>
          <a:bodyPr/>
          <a:lstStyle/>
          <a:p>
            <a:fld id="{29BD601E-CC35-4D44-9072-44D059BC992F}" type="slidenum">
              <a:rPr kumimoji="1" lang="ja-JP" altLang="en-US" smtClean="0"/>
              <a:t>12</a:t>
            </a:fld>
            <a:endParaRPr kumimoji="1" lang="ja-JP" altLang="en-US"/>
          </a:p>
        </p:txBody>
      </p:sp>
    </p:spTree>
    <p:extLst>
      <p:ext uri="{BB962C8B-B14F-4D97-AF65-F5344CB8AC3E}">
        <p14:creationId xmlns:p14="http://schemas.microsoft.com/office/powerpoint/2010/main" val="324197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スライド イメージ プレースホルダー 1"/>
          <p:cNvSpPr>
            <a:spLocks noGrp="1" noRot="1" noChangeAspect="1"/>
          </p:cNvSpPr>
          <p:nvPr>
            <p:ph type="sldImg"/>
          </p:nvPr>
        </p:nvSpPr>
        <p:spPr>
          <a:xfrm>
            <a:off x="2863850" y="847725"/>
            <a:ext cx="4067175" cy="2287588"/>
          </a:xfrm>
        </p:spPr>
      </p:sp>
      <p:sp>
        <p:nvSpPr>
          <p:cNvPr id="1332" name="ノート プレースホルダー 2"/>
          <p:cNvSpPr>
            <a:spLocks noGrp="1"/>
          </p:cNvSpPr>
          <p:nvPr>
            <p:ph type="body" idx="1"/>
          </p:nvPr>
        </p:nvSpPr>
        <p:spPr/>
        <p:txBody>
          <a:bodyPr/>
          <a:lstStyle/>
          <a:p>
            <a:r>
              <a:rPr kumimoji="1" lang="ja-JP" altLang="en-US" dirty="0"/>
              <a:t>ここまで８分</a:t>
            </a:r>
          </a:p>
        </p:txBody>
      </p:sp>
      <p:sp>
        <p:nvSpPr>
          <p:cNvPr id="1333" name="スライド番号プレースホルダー 3"/>
          <p:cNvSpPr>
            <a:spLocks noGrp="1"/>
          </p:cNvSpPr>
          <p:nvPr>
            <p:ph type="sldNum" sz="quarter" idx="10"/>
          </p:nvPr>
        </p:nvSpPr>
        <p:spPr/>
        <p:txBody>
          <a:bodyPr/>
          <a:lstStyle/>
          <a:p>
            <a:pPr defTabSz="461394">
              <a:defRPr/>
            </a:pPr>
            <a:fld id="{0F615A3C-7D51-4B6B-8AC9-156B2755C2A1}" type="slidenum">
              <a:rPr kumimoji="1" lang="ja-JP" altLang="en-US">
                <a:solidFill>
                  <a:prstClr val="black"/>
                </a:solidFill>
                <a:latin typeface="Calibri"/>
                <a:ea typeface="ＭＳ Ｐゴシック" panose="020B0600070205080204" pitchFamily="50" charset="-128"/>
              </a:rPr>
              <a:pPr defTabSz="461394">
                <a:defRPr/>
              </a:pPr>
              <a:t>13</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4471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２分で</a:t>
            </a:r>
            <a:r>
              <a:rPr kumimoji="1" lang="en-US" altLang="ja-JP" dirty="0"/>
              <a:t>3</a:t>
            </a:r>
            <a:r>
              <a:rPr kumimoji="1" lang="ja-JP" altLang="en-US" dirty="0"/>
              <a:t>日目の流れと獲得目標を伝える。</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14</a:t>
            </a:fld>
            <a:endParaRPr kumimoji="1" lang="ja-JP" altLang="en-US"/>
          </a:p>
        </p:txBody>
      </p:sp>
    </p:spTree>
    <p:extLst>
      <p:ext uri="{BB962C8B-B14F-4D97-AF65-F5344CB8AC3E}">
        <p14:creationId xmlns:p14="http://schemas.microsoft.com/office/powerpoint/2010/main" val="149824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四角形 1049"/>
          <p:cNvSpPr>
            <a:spLocks noGrp="1"/>
          </p:cNvSpPr>
          <p:nvPr>
            <p:ph type="dt" idx="1"/>
          </p:nvPr>
        </p:nvSpPr>
        <p:spPr>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345" name="四角形 1050"/>
          <p:cNvSpPr>
            <a:spLocks noGrp="1" noRot="1" noChangeAspect="1"/>
          </p:cNvSpPr>
          <p:nvPr>
            <p:ph type="sldImg" idx="2"/>
          </p:nvPr>
        </p:nvSpPr>
        <p:spPr>
          <a:prstGeom prst="rect">
            <a:avLst/>
          </a:prstGeom>
        </p:spPr>
        <p:txBody>
          <a:bodyPr/>
          <a:lstStyle/>
          <a:p>
            <a:endParaRPr kumimoji="1" lang="ja-JP" altLang="en-US"/>
          </a:p>
        </p:txBody>
      </p:sp>
      <p:sp>
        <p:nvSpPr>
          <p:cNvPr id="1346" name="四角形 1051"/>
          <p:cNvSpPr>
            <a:spLocks noGrp="1"/>
          </p:cNvSpPr>
          <p:nvPr>
            <p:ph type="body" sz="quarter" idx="3"/>
          </p:nvPr>
        </p:nvSpPr>
        <p:spPr>
          <a:prstGeom prst="rect">
            <a:avLst/>
          </a:prstGeom>
        </p:spPr>
        <p:txBody>
          <a:bodyPr/>
          <a:lstStyle/>
          <a:p>
            <a:endParaRPr kumimoji="1" lang="ja-JP" altLang="en-US"/>
          </a:p>
        </p:txBody>
      </p:sp>
      <p:sp>
        <p:nvSpPr>
          <p:cNvPr id="1347" name="四角形 1052"/>
          <p:cNvSpPr>
            <a:spLocks noGrp="1"/>
          </p:cNvSpPr>
          <p:nvPr>
            <p:ph type="sldNum" sz="quarter" idx="5"/>
          </p:nvPr>
        </p:nvSpPr>
        <p:spPr>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 name="スライド イメージ プレースホルダー 1"/>
          <p:cNvSpPr>
            <a:spLocks noGrp="1" noRot="1" noChangeAspect="1"/>
          </p:cNvSpPr>
          <p:nvPr>
            <p:ph type="sldImg"/>
          </p:nvPr>
        </p:nvSpPr>
        <p:spPr/>
      </p:sp>
      <p:sp>
        <p:nvSpPr>
          <p:cNvPr id="1354"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11</a:t>
            </a:r>
            <a:r>
              <a:rPr kumimoji="1" lang="ja-JP" altLang="en-US" dirty="0"/>
              <a:t>スライド</a:t>
            </a:r>
            <a:r>
              <a:rPr kumimoji="1" lang="en-US" altLang="ja-JP" dirty="0"/>
              <a:t>5</a:t>
            </a:r>
            <a:r>
              <a:rPr kumimoji="1" lang="ja-JP" altLang="en-US" dirty="0"/>
              <a:t>分で説明（</a:t>
            </a:r>
            <a:r>
              <a:rPr kumimoji="1" lang="en-US" altLang="ja-JP" dirty="0"/>
              <a:t>FT</a:t>
            </a:r>
            <a:r>
              <a:rPr kumimoji="1" lang="ja-JP" altLang="en-US" dirty="0"/>
              <a:t>デモンストレーション前まで）</a:t>
            </a:r>
            <a:endParaRPr kumimoji="1" lang="en-US" altLang="ja-JP" dirty="0"/>
          </a:p>
        </p:txBody>
      </p:sp>
      <p:sp>
        <p:nvSpPr>
          <p:cNvPr id="1355" name="スライド番号プレースホルダー 3"/>
          <p:cNvSpPr>
            <a:spLocks noGrp="1"/>
          </p:cNvSpPr>
          <p:nvPr>
            <p:ph type="sldNum" sz="quarter" idx="10"/>
          </p:nvPr>
        </p:nvSpPr>
        <p:spPr/>
        <p:txBody>
          <a:bodyPr/>
          <a:lstStyle/>
          <a:p>
            <a:fld id="{73440C2F-6AB6-43DC-A5D7-81977DFB389A}" type="slidenum">
              <a:rPr kumimoji="1" lang="ja-JP" altLang="en-US" smtClean="0"/>
              <a:t>16</a:t>
            </a:fld>
            <a:endParaRPr kumimoji="1" lang="ja-JP" altLang="en-US"/>
          </a:p>
        </p:txBody>
      </p:sp>
      <p:sp>
        <p:nvSpPr>
          <p:cNvPr id="135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スライド イメージ プレースホルダー 1"/>
          <p:cNvSpPr>
            <a:spLocks noGrp="1" noRot="1" noChangeAspect="1"/>
          </p:cNvSpPr>
          <p:nvPr>
            <p:ph type="sldImg"/>
          </p:nvPr>
        </p:nvSpPr>
        <p:spPr/>
      </p:sp>
      <p:sp>
        <p:nvSpPr>
          <p:cNvPr id="1386" name="ノート プレースホルダー 2"/>
          <p:cNvSpPr>
            <a:spLocks noGrp="1"/>
          </p:cNvSpPr>
          <p:nvPr>
            <p:ph type="body" idx="1"/>
          </p:nvPr>
        </p:nvSpPr>
        <p:spPr/>
        <p:txBody>
          <a:bodyPr/>
          <a:lstStyle/>
          <a:p>
            <a:r>
              <a:rPr lang="ja-JP" altLang="en-US" dirty="0"/>
              <a:t>ケアマネジメントのプロセスで、確認します。～</a:t>
            </a:r>
            <a:endParaRPr dirty="0"/>
          </a:p>
        </p:txBody>
      </p:sp>
      <p:sp>
        <p:nvSpPr>
          <p:cNvPr id="1387" name="スライド番号プレースホルダー 3"/>
          <p:cNvSpPr>
            <a:spLocks noGrp="1"/>
          </p:cNvSpPr>
          <p:nvPr>
            <p:ph type="sldNum" sz="quarter" idx="10"/>
          </p:nvPr>
        </p:nvSpPr>
        <p:spPr/>
        <p:txBody>
          <a:bodyPr/>
          <a:lstStyle/>
          <a:p>
            <a:fld id="{0F50682B-4654-463B-B3F8-F3DC42EF2B10}" type="slidenum">
              <a:rPr kumimoji="1" lang="ja-JP" altLang="en-US" smtClean="0"/>
              <a:pPr/>
              <a:t>17</a:t>
            </a:fld>
            <a:endParaRPr kumimoji="1" lang="ja-JP" altLang="en-US"/>
          </a:p>
        </p:txBody>
      </p:sp>
      <p:sp>
        <p:nvSpPr>
          <p:cNvPr id="138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47823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スライド イメージ プレースホルダー 1"/>
          <p:cNvSpPr>
            <a:spLocks noGrp="1" noRot="1" noChangeAspect="1"/>
          </p:cNvSpPr>
          <p:nvPr>
            <p:ph type="sldImg"/>
          </p:nvPr>
        </p:nvSpPr>
        <p:spPr/>
      </p:sp>
      <p:sp>
        <p:nvSpPr>
          <p:cNvPr id="1397" name="ノート プレースホルダー 2"/>
          <p:cNvSpPr>
            <a:spLocks noGrp="1"/>
          </p:cNvSpPr>
          <p:nvPr>
            <p:ph type="body" idx="1"/>
          </p:nvPr>
        </p:nvSpPr>
        <p:spPr/>
        <p:txBody>
          <a:bodyPr/>
          <a:lstStyle/>
          <a:p>
            <a:r>
              <a:rPr kumimoji="1" lang="en-US" altLang="ja-JP" dirty="0"/>
              <a:t>R6</a:t>
            </a:r>
            <a:r>
              <a:rPr kumimoji="1" lang="ja-JP" altLang="en-US" dirty="0"/>
              <a:t>年度の報酬改定で、サービス担当者会議本人参加について、</a:t>
            </a:r>
            <a:endParaRPr kumimoji="1" lang="en-US" altLang="ja-JP" dirty="0"/>
          </a:p>
          <a:p>
            <a:r>
              <a:rPr kumimoji="1" lang="ja-JP" altLang="en-US" dirty="0"/>
              <a:t>「本人も参加し、生活に対する意向等を改めて確認すること」が明記された。</a:t>
            </a:r>
            <a:endParaRPr kumimoji="1" lang="en-US" altLang="ja-JP" dirty="0"/>
          </a:p>
        </p:txBody>
      </p:sp>
      <p:sp>
        <p:nvSpPr>
          <p:cNvPr id="1398" name="スライド番号プレースホルダー 3"/>
          <p:cNvSpPr>
            <a:spLocks noGrp="1"/>
          </p:cNvSpPr>
          <p:nvPr>
            <p:ph type="sldNum" sz="quarter" idx="10"/>
          </p:nvPr>
        </p:nvSpPr>
        <p:spPr/>
        <p:txBody>
          <a:bodyPr/>
          <a:lstStyle/>
          <a:p>
            <a:fld id="{0F615A3C-7D51-4B6B-8AC9-156B2755C2A1}" type="slidenum">
              <a:rPr kumimoji="1" lang="ja-JP" altLang="en-US" smtClean="0"/>
              <a:t>18</a:t>
            </a:fld>
            <a:endParaRPr kumimoji="1" lang="ja-JP" altLang="en-US"/>
          </a:p>
        </p:txBody>
      </p:sp>
      <p:sp>
        <p:nvSpPr>
          <p:cNvPr id="139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191818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 name="スライド イメージ プレースホルダー 1"/>
          <p:cNvSpPr>
            <a:spLocks noGrp="1" noRot="1" noChangeAspect="1"/>
          </p:cNvSpPr>
          <p:nvPr>
            <p:ph type="sldImg"/>
          </p:nvPr>
        </p:nvSpPr>
        <p:spPr/>
      </p:sp>
      <p:sp>
        <p:nvSpPr>
          <p:cNvPr id="1407" name="ノート プレースホルダー 2"/>
          <p:cNvSpPr>
            <a:spLocks noGrp="1"/>
          </p:cNvSpPr>
          <p:nvPr>
            <p:ph type="body" idx="1"/>
          </p:nvPr>
        </p:nvSpPr>
        <p:spPr/>
        <p:txBody>
          <a:bodyPr/>
          <a:lstStyle/>
          <a:p>
            <a:endParaRPr/>
          </a:p>
        </p:txBody>
      </p:sp>
      <p:sp>
        <p:nvSpPr>
          <p:cNvPr id="1408" name="スライド番号プレースホルダー 3"/>
          <p:cNvSpPr>
            <a:spLocks noGrp="1"/>
          </p:cNvSpPr>
          <p:nvPr>
            <p:ph type="sldNum" sz="quarter" idx="10"/>
          </p:nvPr>
        </p:nvSpPr>
        <p:spPr/>
        <p:txBody>
          <a:bodyPr/>
          <a:lstStyle/>
          <a:p>
            <a:fld id="{0F615A3C-7D51-4B6B-8AC9-156B2755C2A1}" type="slidenum">
              <a:rPr kumimoji="1" lang="ja-JP" altLang="en-US" smtClean="0"/>
              <a:t>19</a:t>
            </a:fld>
            <a:endParaRPr kumimoji="1" lang="ja-JP" altLang="en-US"/>
          </a:p>
        </p:txBody>
      </p:sp>
      <p:sp>
        <p:nvSpPr>
          <p:cNvPr id="140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19181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スライド イメージ プレースホルダー 1"/>
          <p:cNvSpPr>
            <a:spLocks noGrp="1" noRot="1" noChangeAspect="1"/>
          </p:cNvSpPr>
          <p:nvPr>
            <p:ph type="sldImg"/>
          </p:nvPr>
        </p:nvSpPr>
        <p:spPr>
          <a:xfrm>
            <a:off x="2897188" y="854075"/>
            <a:ext cx="4092575" cy="2301875"/>
          </a:xfrm>
        </p:spPr>
      </p:sp>
      <p:sp>
        <p:nvSpPr>
          <p:cNvPr id="1202" name="ノート プレースホルダー 2"/>
          <p:cNvSpPr>
            <a:spLocks noGrp="1"/>
          </p:cNvSpPr>
          <p:nvPr>
            <p:ph type="body" idx="1"/>
          </p:nvPr>
        </p:nvSpPr>
        <p:spPr/>
        <p:txBody>
          <a:bodyPr/>
          <a:lstStyle/>
          <a:p>
            <a:endParaRPr kumimoji="1" lang="ja-JP" altLang="en-US" dirty="0"/>
          </a:p>
        </p:txBody>
      </p:sp>
      <p:sp>
        <p:nvSpPr>
          <p:cNvPr id="1203" name="スライド番号プレースホルダー 3"/>
          <p:cNvSpPr>
            <a:spLocks noGrp="1"/>
          </p:cNvSpPr>
          <p:nvPr>
            <p:ph type="sldNum" sz="quarter" idx="10"/>
          </p:nvPr>
        </p:nvSpPr>
        <p:spPr/>
        <p:txBody>
          <a:bodyPr/>
          <a:lstStyle/>
          <a:p>
            <a:pPr defTabSz="457192">
              <a:defRPr/>
            </a:pPr>
            <a:fld id="{0F615A3C-7D51-4B6B-8AC9-156B2755C2A1}" type="slidenum">
              <a:rPr lang="ja-JP" altLang="en-US">
                <a:solidFill>
                  <a:prstClr val="black"/>
                </a:solidFill>
                <a:latin typeface="Calibri"/>
                <a:ea typeface="ＭＳ Ｐゴシック" panose="020B0600070205080204" pitchFamily="50" charset="-128"/>
              </a:rPr>
              <a:pPr defTabSz="457192">
                <a:defRPr/>
              </a:pPr>
              <a:t>2</a:t>
            </a:fld>
            <a:endParaRPr lang="ja-JP" altLang="en-US">
              <a:solidFill>
                <a:prstClr val="black"/>
              </a:solidFill>
              <a:latin typeface="Calibri"/>
              <a:ea typeface="ＭＳ Ｐゴシック" panose="020B0600070205080204" pitchFamily="50" charset="-128"/>
            </a:endParaRPr>
          </a:p>
        </p:txBody>
      </p:sp>
      <p:sp>
        <p:nvSpPr>
          <p:cNvPr id="1204"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713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スライド イメージ プレースホルダー 1"/>
          <p:cNvSpPr>
            <a:spLocks noGrp="1" noRot="1" noChangeAspect="1"/>
          </p:cNvSpPr>
          <p:nvPr>
            <p:ph type="sldImg"/>
          </p:nvPr>
        </p:nvSpPr>
        <p:spPr/>
      </p:sp>
      <p:sp>
        <p:nvSpPr>
          <p:cNvPr id="1416" name="ノート プレースホルダー 2"/>
          <p:cNvSpPr>
            <a:spLocks noGrp="1"/>
          </p:cNvSpPr>
          <p:nvPr>
            <p:ph type="body" idx="1"/>
          </p:nvPr>
        </p:nvSpPr>
        <p:spPr/>
        <p:txBody>
          <a:bodyPr/>
          <a:lstStyle/>
          <a:p>
            <a:endParaRPr kumimoji="1" lang="ja-JP" altLang="en-US" dirty="0"/>
          </a:p>
        </p:txBody>
      </p:sp>
      <p:sp>
        <p:nvSpPr>
          <p:cNvPr id="1417" name="スライド番号プレースホルダー 3"/>
          <p:cNvSpPr>
            <a:spLocks noGrp="1"/>
          </p:cNvSpPr>
          <p:nvPr>
            <p:ph type="sldNum" sz="quarter" idx="5"/>
          </p:nvPr>
        </p:nvSpPr>
        <p:spPr/>
        <p:txBody>
          <a:bodyPr/>
          <a:lstStyle/>
          <a:p>
            <a:fld id="{29BD601E-CC35-4D44-9072-44D059BC992F}" type="slidenum">
              <a:rPr kumimoji="1" lang="ja-JP" altLang="en-US" smtClean="0"/>
              <a:t>20</a:t>
            </a:fld>
            <a:endParaRPr kumimoji="1" lang="ja-JP" altLang="en-US"/>
          </a:p>
        </p:txBody>
      </p:sp>
      <p:sp>
        <p:nvSpPr>
          <p:cNvPr id="141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45463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スライド イメージ プレースホルダー 1"/>
          <p:cNvSpPr>
            <a:spLocks noGrp="1" noRot="1" noChangeAspect="1"/>
          </p:cNvSpPr>
          <p:nvPr>
            <p:ph type="sldImg"/>
          </p:nvPr>
        </p:nvSpPr>
        <p:spPr/>
      </p:sp>
      <p:sp>
        <p:nvSpPr>
          <p:cNvPr id="1424" name="ノート プレースホルダー 2"/>
          <p:cNvSpPr>
            <a:spLocks noGrp="1"/>
          </p:cNvSpPr>
          <p:nvPr>
            <p:ph type="body" idx="1"/>
          </p:nvPr>
        </p:nvSpPr>
        <p:spPr/>
        <p:txBody>
          <a:bodyPr/>
          <a:lstStyle/>
          <a:p>
            <a:endParaRPr/>
          </a:p>
          <a:p>
            <a:endParaRPr kumimoji="1" lang="ja-JP" altLang="en-US" dirty="0"/>
          </a:p>
        </p:txBody>
      </p:sp>
      <p:sp>
        <p:nvSpPr>
          <p:cNvPr id="1425" name="スライド番号プレースホルダー 3"/>
          <p:cNvSpPr>
            <a:spLocks noGrp="1"/>
          </p:cNvSpPr>
          <p:nvPr>
            <p:ph type="sldNum" sz="quarter" idx="10"/>
          </p:nvPr>
        </p:nvSpPr>
        <p:spPr/>
        <p:txBody>
          <a:bodyPr/>
          <a:lstStyle/>
          <a:p>
            <a:fld id="{0F615A3C-7D51-4B6B-8AC9-156B2755C2A1}" type="slidenum">
              <a:rPr kumimoji="1" lang="ja-JP" altLang="en-US" smtClean="0"/>
              <a:t>21</a:t>
            </a:fld>
            <a:endParaRPr kumimoji="1" lang="ja-JP" altLang="en-US"/>
          </a:p>
        </p:txBody>
      </p:sp>
      <p:sp>
        <p:nvSpPr>
          <p:cNvPr id="142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4555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スライド イメージ プレースホルダー 1"/>
          <p:cNvSpPr>
            <a:spLocks noGrp="1" noRot="1" noChangeAspect="1"/>
          </p:cNvSpPr>
          <p:nvPr>
            <p:ph type="sldImg"/>
          </p:nvPr>
        </p:nvSpPr>
        <p:spPr/>
      </p:sp>
      <p:sp>
        <p:nvSpPr>
          <p:cNvPr id="1435" name="ノート プレースホルダー 2"/>
          <p:cNvSpPr>
            <a:spLocks noGrp="1"/>
          </p:cNvSpPr>
          <p:nvPr>
            <p:ph type="body" idx="1"/>
          </p:nvPr>
        </p:nvSpPr>
        <p:spPr/>
        <p:txBody>
          <a:bodyPr/>
          <a:lstStyle/>
          <a:p>
            <a:endParaRPr dirty="0"/>
          </a:p>
        </p:txBody>
      </p:sp>
      <p:sp>
        <p:nvSpPr>
          <p:cNvPr id="1436" name="スライド番号プレースホルダー 3"/>
          <p:cNvSpPr>
            <a:spLocks noGrp="1"/>
          </p:cNvSpPr>
          <p:nvPr>
            <p:ph type="sldNum" sz="quarter" idx="10"/>
          </p:nvPr>
        </p:nvSpPr>
        <p:spPr/>
        <p:txBody>
          <a:bodyPr/>
          <a:lstStyle/>
          <a:p>
            <a:fld id="{0F615A3C-7D51-4B6B-8AC9-156B2755C2A1}" type="slidenum">
              <a:rPr kumimoji="1" lang="ja-JP" altLang="en-US" smtClean="0"/>
              <a:t>22</a:t>
            </a:fld>
            <a:endParaRPr kumimoji="1" lang="ja-JP" altLang="en-US"/>
          </a:p>
        </p:txBody>
      </p:sp>
      <p:sp>
        <p:nvSpPr>
          <p:cNvPr id="143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0638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スライド イメージ プレースホルダー 1"/>
          <p:cNvSpPr>
            <a:spLocks noGrp="1" noRot="1" noChangeAspect="1"/>
          </p:cNvSpPr>
          <p:nvPr>
            <p:ph type="sldImg"/>
          </p:nvPr>
        </p:nvSpPr>
        <p:spPr/>
      </p:sp>
      <p:sp>
        <p:nvSpPr>
          <p:cNvPr id="1444" name="ノート プレースホルダー 2"/>
          <p:cNvSpPr>
            <a:spLocks noGrp="1"/>
          </p:cNvSpPr>
          <p:nvPr>
            <p:ph type="body" idx="1"/>
          </p:nvPr>
        </p:nvSpPr>
        <p:spPr/>
        <p:txBody>
          <a:bodyPr/>
          <a:lstStyle/>
          <a:p>
            <a:r>
              <a:rPr lang="ja-JP" altLang="en-US" dirty="0"/>
              <a:t>更新プラン、後付けプランの際にはこんな項目も必要となります。</a:t>
            </a:r>
            <a:endParaRPr dirty="0"/>
          </a:p>
        </p:txBody>
      </p:sp>
      <p:sp>
        <p:nvSpPr>
          <p:cNvPr id="1445" name="スライド番号プレースホルダー 3"/>
          <p:cNvSpPr>
            <a:spLocks noGrp="1"/>
          </p:cNvSpPr>
          <p:nvPr>
            <p:ph type="sldNum" sz="quarter" idx="10"/>
          </p:nvPr>
        </p:nvSpPr>
        <p:spPr/>
        <p:txBody>
          <a:bodyPr/>
          <a:lstStyle/>
          <a:p>
            <a:fld id="{0F615A3C-7D51-4B6B-8AC9-156B2755C2A1}" type="slidenum">
              <a:rPr kumimoji="1" lang="ja-JP" altLang="en-US" smtClean="0"/>
              <a:t>23</a:t>
            </a:fld>
            <a:endParaRPr kumimoji="1" lang="ja-JP" altLang="en-US"/>
          </a:p>
        </p:txBody>
      </p:sp>
      <p:sp>
        <p:nvSpPr>
          <p:cNvPr id="14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24393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 name="スライド イメージ プレースホルダー 1"/>
          <p:cNvSpPr>
            <a:spLocks noGrp="1" noRot="1" noChangeAspect="1"/>
          </p:cNvSpPr>
          <p:nvPr>
            <p:ph type="sldImg"/>
          </p:nvPr>
        </p:nvSpPr>
        <p:spPr/>
      </p:sp>
      <p:sp>
        <p:nvSpPr>
          <p:cNvPr id="1452" name="ノート プレースホルダー 2"/>
          <p:cNvSpPr>
            <a:spLocks noGrp="1"/>
          </p:cNvSpPr>
          <p:nvPr>
            <p:ph type="body" idx="1"/>
          </p:nvPr>
        </p:nvSpPr>
        <p:spPr/>
        <p:txBody>
          <a:bodyPr/>
          <a:lstStyle/>
          <a:p>
            <a:endParaRPr/>
          </a:p>
        </p:txBody>
      </p:sp>
      <p:sp>
        <p:nvSpPr>
          <p:cNvPr id="1453" name="スライド番号プレースホルダー 3"/>
          <p:cNvSpPr>
            <a:spLocks noGrp="1"/>
          </p:cNvSpPr>
          <p:nvPr>
            <p:ph type="sldNum" sz="quarter" idx="10"/>
          </p:nvPr>
        </p:nvSpPr>
        <p:spPr/>
        <p:txBody>
          <a:bodyPr/>
          <a:lstStyle/>
          <a:p>
            <a:fld id="{0F615A3C-7D51-4B6B-8AC9-156B2755C2A1}" type="slidenum">
              <a:rPr kumimoji="1" lang="ja-JP" altLang="en-US" smtClean="0"/>
              <a:t>24</a:t>
            </a:fld>
            <a:endParaRPr kumimoji="1" lang="ja-JP" altLang="en-US"/>
          </a:p>
        </p:txBody>
      </p:sp>
      <p:sp>
        <p:nvSpPr>
          <p:cNvPr id="145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432216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 name="スライド イメージ プレースホルダー 1"/>
          <p:cNvSpPr>
            <a:spLocks noGrp="1" noRot="1" noChangeAspect="1"/>
          </p:cNvSpPr>
          <p:nvPr>
            <p:ph type="sldImg"/>
          </p:nvPr>
        </p:nvSpPr>
        <p:spPr/>
      </p:sp>
      <p:sp>
        <p:nvSpPr>
          <p:cNvPr id="1461" name="ノート プレースホルダー 2"/>
          <p:cNvSpPr>
            <a:spLocks noGrp="1"/>
          </p:cNvSpPr>
          <p:nvPr>
            <p:ph type="body" idx="1"/>
          </p:nvPr>
        </p:nvSpPr>
        <p:spPr/>
        <p:txBody>
          <a:bodyPr/>
          <a:lstStyle/>
          <a:p>
            <a:endParaRPr kumimoji="1" lang="ja-JP" altLang="en-US" dirty="0"/>
          </a:p>
        </p:txBody>
      </p:sp>
      <p:sp>
        <p:nvSpPr>
          <p:cNvPr id="1462" name="スライド番号プレースホルダー 3"/>
          <p:cNvSpPr>
            <a:spLocks noGrp="1"/>
          </p:cNvSpPr>
          <p:nvPr>
            <p:ph type="sldNum" sz="quarter" idx="10"/>
          </p:nvPr>
        </p:nvSpPr>
        <p:spPr/>
        <p:txBody>
          <a:bodyPr/>
          <a:lstStyle/>
          <a:p>
            <a:fld id="{0F615A3C-7D51-4B6B-8AC9-156B2755C2A1}" type="slidenum">
              <a:rPr kumimoji="1" lang="ja-JP" altLang="en-US" smtClean="0"/>
              <a:t>25</a:t>
            </a:fld>
            <a:endParaRPr kumimoji="1" lang="ja-JP" altLang="en-US"/>
          </a:p>
        </p:txBody>
      </p:sp>
      <p:sp>
        <p:nvSpPr>
          <p:cNvPr id="146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54653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スライド イメージ プレースホルダー 1"/>
          <p:cNvSpPr>
            <a:spLocks noGrp="1" noRot="1" noChangeAspect="1"/>
          </p:cNvSpPr>
          <p:nvPr>
            <p:ph type="sldImg"/>
          </p:nvPr>
        </p:nvSpPr>
        <p:spPr/>
      </p:sp>
      <p:sp>
        <p:nvSpPr>
          <p:cNvPr id="1469" name="ノート プレースホルダー 2"/>
          <p:cNvSpPr>
            <a:spLocks noGrp="1"/>
          </p:cNvSpPr>
          <p:nvPr>
            <p:ph type="body" idx="1"/>
          </p:nvPr>
        </p:nvSpPr>
        <p:spPr/>
        <p:txBody>
          <a:bodyPr/>
          <a:lstStyle/>
          <a:p>
            <a:endParaRPr dirty="0"/>
          </a:p>
        </p:txBody>
      </p:sp>
      <p:sp>
        <p:nvSpPr>
          <p:cNvPr id="1470" name="スライド番号プレースホルダー 3"/>
          <p:cNvSpPr>
            <a:spLocks noGrp="1"/>
          </p:cNvSpPr>
          <p:nvPr>
            <p:ph type="sldNum" sz="quarter" idx="10"/>
          </p:nvPr>
        </p:nvSpPr>
        <p:spPr/>
        <p:txBody>
          <a:bodyPr/>
          <a:lstStyle/>
          <a:p>
            <a:fld id="{0F615A3C-7D51-4B6B-8AC9-156B2755C2A1}" type="slidenum">
              <a:rPr kumimoji="1" lang="ja-JP" altLang="en-US" smtClean="0"/>
              <a:t>26</a:t>
            </a:fld>
            <a:endParaRPr kumimoji="1" lang="ja-JP" altLang="en-US"/>
          </a:p>
        </p:txBody>
      </p:sp>
      <p:sp>
        <p:nvSpPr>
          <p:cNvPr id="147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265624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スライド イメージ プレースホルダー 1"/>
          <p:cNvSpPr>
            <a:spLocks noGrp="1" noRot="1" noChangeAspect="1"/>
          </p:cNvSpPr>
          <p:nvPr>
            <p:ph type="sldImg"/>
          </p:nvPr>
        </p:nvSpPr>
        <p:spPr/>
      </p:sp>
      <p:sp>
        <p:nvSpPr>
          <p:cNvPr id="1478" name="ノート プレースホルダー 2"/>
          <p:cNvSpPr>
            <a:spLocks noGrp="1"/>
          </p:cNvSpPr>
          <p:nvPr>
            <p:ph type="body" idx="1"/>
          </p:nvPr>
        </p:nvSpPr>
        <p:spPr/>
        <p:txBody>
          <a:bodyPr/>
          <a:lstStyle/>
          <a:p>
            <a:r>
              <a:rPr kumimoji="1" lang="ja-JP" altLang="en-US" dirty="0"/>
              <a:t>ここまで５分</a:t>
            </a:r>
          </a:p>
        </p:txBody>
      </p:sp>
      <p:sp>
        <p:nvSpPr>
          <p:cNvPr id="1479" name="スライド番号プレースホルダー 3"/>
          <p:cNvSpPr>
            <a:spLocks noGrp="1"/>
          </p:cNvSpPr>
          <p:nvPr>
            <p:ph type="sldNum" sz="quarter" idx="5"/>
          </p:nvPr>
        </p:nvSpPr>
        <p:spPr/>
        <p:txBody>
          <a:bodyPr/>
          <a:lstStyle/>
          <a:p>
            <a:fld id="{29BD601E-CC35-4D44-9072-44D059BC992F}" type="slidenum">
              <a:rPr kumimoji="1" lang="ja-JP" altLang="en-US" smtClean="0"/>
              <a:t>27</a:t>
            </a:fld>
            <a:endParaRPr kumimoji="1" lang="ja-JP" altLang="en-US"/>
          </a:p>
        </p:txBody>
      </p:sp>
      <p:sp>
        <p:nvSpPr>
          <p:cNvPr id="1480"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73459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スライド イメージ プレースホルダー 1"/>
          <p:cNvSpPr>
            <a:spLocks noGrp="1" noRot="1" noChangeAspect="1"/>
          </p:cNvSpPr>
          <p:nvPr>
            <p:ph type="sldImg"/>
          </p:nvPr>
        </p:nvSpPr>
        <p:spPr/>
      </p:sp>
      <p:sp>
        <p:nvSpPr>
          <p:cNvPr id="1485" name="ノート プレースホルダー 2"/>
          <p:cNvSpPr>
            <a:spLocks noGrp="1"/>
          </p:cNvSpPr>
          <p:nvPr>
            <p:ph type="body" idx="1"/>
          </p:nvPr>
        </p:nvSpPr>
        <p:spPr/>
        <p:txBody>
          <a:bodyPr/>
          <a:lstStyle/>
          <a:p>
            <a:r>
              <a:rPr kumimoji="1" lang="ja-JP" altLang="en-US" dirty="0"/>
              <a:t>デモストレーションの流れ</a:t>
            </a:r>
            <a:endParaRPr kumimoji="1" lang="en-US" altLang="ja-JP" dirty="0"/>
          </a:p>
          <a:p>
            <a:r>
              <a:rPr kumimoji="1" lang="en-US" altLang="ja-JP" dirty="0"/>
              <a:t>【</a:t>
            </a:r>
            <a:r>
              <a:rPr kumimoji="1" lang="ja-JP" altLang="en-US" dirty="0"/>
              <a:t>準備</a:t>
            </a:r>
            <a:r>
              <a:rPr kumimoji="1" lang="en-US" altLang="ja-JP" dirty="0"/>
              <a:t>5</a:t>
            </a:r>
            <a:r>
              <a:rPr kumimoji="1" lang="ja-JP" altLang="en-US" dirty="0"/>
              <a:t>分→デモ１５分→ポイント説明５分</a:t>
            </a:r>
            <a:r>
              <a:rPr kumimoji="1" lang="en-US" altLang="ja-JP" dirty="0"/>
              <a:t>】</a:t>
            </a:r>
          </a:p>
          <a:p>
            <a:endParaRPr kumimoji="1" lang="ja-JP" altLang="en-US" dirty="0"/>
          </a:p>
        </p:txBody>
      </p:sp>
      <p:sp>
        <p:nvSpPr>
          <p:cNvPr id="1486" name="スライド番号プレースホルダー 3"/>
          <p:cNvSpPr>
            <a:spLocks noGrp="1"/>
          </p:cNvSpPr>
          <p:nvPr>
            <p:ph type="sldNum" sz="quarter" idx="10"/>
          </p:nvPr>
        </p:nvSpPr>
        <p:spPr/>
        <p:txBody>
          <a:bodyPr/>
          <a:lstStyle/>
          <a:p>
            <a:fld id="{0F615A3C-7D51-4B6B-8AC9-156B2755C2A1}" type="slidenum">
              <a:rPr kumimoji="1" lang="ja-JP" altLang="en-US" smtClean="0"/>
              <a:t>28</a:t>
            </a:fld>
            <a:endParaRPr kumimoji="1" lang="ja-JP" altLang="en-US"/>
          </a:p>
        </p:txBody>
      </p:sp>
      <p:sp>
        <p:nvSpPr>
          <p:cNvPr id="148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1509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 name="スライド イメージ プレースホルダー 1"/>
          <p:cNvSpPr>
            <a:spLocks noGrp="1" noRot="1" noChangeAspect="1"/>
          </p:cNvSpPr>
          <p:nvPr>
            <p:ph type="sldImg"/>
          </p:nvPr>
        </p:nvSpPr>
        <p:spPr/>
      </p:sp>
      <p:sp>
        <p:nvSpPr>
          <p:cNvPr id="1493" name="ノート プレースホルダー 2"/>
          <p:cNvSpPr>
            <a:spLocks noGrp="1"/>
          </p:cNvSpPr>
          <p:nvPr>
            <p:ph type="body" idx="1"/>
          </p:nvPr>
        </p:nvSpPr>
        <p:spPr/>
        <p:txBody>
          <a:bodyPr/>
          <a:lstStyle/>
          <a:p>
            <a:r>
              <a:rPr kumimoji="1" lang="ja-JP" altLang="en-US" dirty="0"/>
              <a:t>デモストレーションの流れ</a:t>
            </a:r>
            <a:endParaRPr kumimoji="1" lang="en-US" altLang="ja-JP" dirty="0"/>
          </a:p>
          <a:p>
            <a:r>
              <a:rPr kumimoji="1" lang="en-US" altLang="ja-JP" dirty="0"/>
              <a:t>【</a:t>
            </a:r>
            <a:r>
              <a:rPr kumimoji="1" lang="ja-JP" altLang="en-US" dirty="0"/>
              <a:t>準備</a:t>
            </a:r>
            <a:r>
              <a:rPr kumimoji="1" lang="en-US" altLang="ja-JP" dirty="0"/>
              <a:t>5</a:t>
            </a:r>
            <a:r>
              <a:rPr kumimoji="1" lang="ja-JP" altLang="en-US" dirty="0"/>
              <a:t>分→デモ１５分→ポイント説明５分</a:t>
            </a:r>
            <a:r>
              <a:rPr kumimoji="1" lang="en-US" altLang="ja-JP" dirty="0"/>
              <a:t>】</a:t>
            </a:r>
          </a:p>
          <a:p>
            <a:r>
              <a:rPr kumimoji="1" lang="ja-JP" altLang="en-US" dirty="0"/>
              <a:t>ポイント説明例</a:t>
            </a:r>
            <a:endParaRPr kumimoji="1" lang="en-US" altLang="ja-JP" dirty="0"/>
          </a:p>
          <a:p>
            <a:r>
              <a:rPr kumimoji="1" lang="ja-JP" altLang="en-US" dirty="0"/>
              <a:t>席順</a:t>
            </a:r>
            <a:r>
              <a:rPr kumimoji="1" lang="en-US" altLang="ja-JP" dirty="0"/>
              <a:t>/</a:t>
            </a:r>
            <a:r>
              <a:rPr kumimoji="1" lang="ja-JP" altLang="en-US" dirty="0"/>
              <a:t>県二さんへの思いの確認</a:t>
            </a:r>
            <a:r>
              <a:rPr kumimoji="1" lang="en-US" altLang="ja-JP" dirty="0"/>
              <a:t>/</a:t>
            </a:r>
            <a:r>
              <a:rPr kumimoji="1" lang="ja-JP" altLang="en-US" dirty="0"/>
              <a:t>わかりやすい言葉</a:t>
            </a:r>
            <a:r>
              <a:rPr kumimoji="1" lang="en-US" altLang="ja-JP" dirty="0"/>
              <a:t>/</a:t>
            </a:r>
            <a:r>
              <a:rPr kumimoji="1" lang="ja-JP" altLang="en-US" dirty="0"/>
              <a:t>それぞれの役割の明確さ</a:t>
            </a:r>
            <a:r>
              <a:rPr kumimoji="1" lang="en-US" altLang="ja-JP" dirty="0"/>
              <a:t>/</a:t>
            </a:r>
            <a:r>
              <a:rPr kumimoji="1" lang="ja-JP" altLang="en-US" dirty="0"/>
              <a:t>合意形成</a:t>
            </a:r>
            <a:endParaRPr kumimoji="1" lang="en-US" altLang="ja-JP" dirty="0"/>
          </a:p>
        </p:txBody>
      </p:sp>
      <p:sp>
        <p:nvSpPr>
          <p:cNvPr id="1494" name="スライド番号プレースホルダー 3"/>
          <p:cNvSpPr>
            <a:spLocks noGrp="1"/>
          </p:cNvSpPr>
          <p:nvPr>
            <p:ph type="sldNum" sz="quarter" idx="5"/>
          </p:nvPr>
        </p:nvSpPr>
        <p:spPr/>
        <p:txBody>
          <a:bodyPr/>
          <a:lstStyle/>
          <a:p>
            <a:fld id="{29BD601E-CC35-4D44-9072-44D059BC992F}" type="slidenum">
              <a:rPr kumimoji="1" lang="ja-JP" altLang="en-US" smtClean="0"/>
              <a:t>29</a:t>
            </a:fld>
            <a:endParaRPr kumimoji="1" lang="ja-JP" altLang="en-US"/>
          </a:p>
        </p:txBody>
      </p:sp>
      <p:sp>
        <p:nvSpPr>
          <p:cNvPr id="149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9079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スライド イメージ プレースホルダー 1"/>
          <p:cNvSpPr>
            <a:spLocks noGrp="1" noRot="1" noChangeAspect="1"/>
          </p:cNvSpPr>
          <p:nvPr>
            <p:ph type="sldImg"/>
          </p:nvPr>
        </p:nvSpPr>
        <p:spPr/>
      </p:sp>
      <p:sp>
        <p:nvSpPr>
          <p:cNvPr id="1219"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11</a:t>
            </a:r>
            <a:r>
              <a:rPr kumimoji="1" lang="ja-JP" altLang="en-US" dirty="0"/>
              <a:t>スライド</a:t>
            </a:r>
            <a:r>
              <a:rPr kumimoji="1" lang="en-US" altLang="ja-JP" dirty="0"/>
              <a:t>25</a:t>
            </a:r>
            <a:r>
              <a:rPr kumimoji="1" lang="ja-JP" altLang="en-US" dirty="0"/>
              <a:t>分で説明</a:t>
            </a:r>
            <a:endParaRPr kumimoji="1" lang="en-US" altLang="ja-JP" dirty="0"/>
          </a:p>
        </p:txBody>
      </p:sp>
      <p:sp>
        <p:nvSpPr>
          <p:cNvPr id="1220" name="スライド番号プレースホルダー 3"/>
          <p:cNvSpPr>
            <a:spLocks noGrp="1"/>
          </p:cNvSpPr>
          <p:nvPr>
            <p:ph type="sldNum" sz="quarter" idx="10"/>
          </p:nvPr>
        </p:nvSpPr>
        <p:spPr/>
        <p:txBody>
          <a:bodyPr/>
          <a:lstStyle/>
          <a:p>
            <a:fld id="{73440C2F-6AB6-43DC-A5D7-81977DFB389A}" type="slidenum">
              <a:rPr kumimoji="1" lang="ja-JP" altLang="en-US" smtClean="0"/>
              <a:t>3</a:t>
            </a:fld>
            <a:endParaRPr kumimoji="1" lang="ja-JP" altLang="en-US"/>
          </a:p>
        </p:txBody>
      </p:sp>
      <p:sp>
        <p:nvSpPr>
          <p:cNvPr id="122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51660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スライド イメージ プレースホルダー 1"/>
          <p:cNvSpPr>
            <a:spLocks noGrp="1" noRot="1" noChangeAspect="1"/>
          </p:cNvSpPr>
          <p:nvPr>
            <p:ph type="sldImg"/>
          </p:nvPr>
        </p:nvSpPr>
        <p:spPr/>
      </p:sp>
      <p:sp>
        <p:nvSpPr>
          <p:cNvPr id="1500" name="ノート プレースホルダー 2"/>
          <p:cNvSpPr>
            <a:spLocks noGrp="1"/>
          </p:cNvSpPr>
          <p:nvPr>
            <p:ph type="body" idx="1"/>
          </p:nvPr>
        </p:nvSpPr>
        <p:spPr/>
        <p:txBody>
          <a:bodyPr/>
          <a:lstStyle/>
          <a:p>
            <a:r>
              <a:rPr kumimoji="1" lang="ja-JP" altLang="en-US" dirty="0"/>
              <a:t>＊＊</a:t>
            </a:r>
            <a:r>
              <a:rPr kumimoji="1" lang="en-US" altLang="ja-JP" dirty="0"/>
              <a:t>R6</a:t>
            </a:r>
            <a:r>
              <a:rPr kumimoji="1" lang="ja-JP" altLang="en-US" dirty="0"/>
              <a:t>佐竹さんと検討＊＊</a:t>
            </a:r>
            <a:endParaRPr kumimoji="1" lang="en-US" altLang="ja-JP" dirty="0"/>
          </a:p>
          <a:p>
            <a:r>
              <a:rPr kumimoji="1" lang="ja-JP" altLang="en-US" dirty="0"/>
              <a:t>ロールプレイの説明</a:t>
            </a:r>
            <a:r>
              <a:rPr kumimoji="1" lang="en-US" altLang="ja-JP" dirty="0"/>
              <a:t>5</a:t>
            </a:r>
            <a:r>
              <a:rPr kumimoji="1" lang="ja-JP" altLang="en-US" dirty="0"/>
              <a:t>分必要では？</a:t>
            </a:r>
            <a:endParaRPr kumimoji="1" lang="en-US" altLang="ja-JP" dirty="0"/>
          </a:p>
          <a:p>
            <a:r>
              <a:rPr kumimoji="1" lang="ja-JP" altLang="en-US" dirty="0"/>
              <a:t>時間余ったら配役決めに回す。</a:t>
            </a:r>
            <a:endParaRPr kumimoji="1" lang="en-US" altLang="ja-JP" dirty="0"/>
          </a:p>
          <a:p>
            <a:r>
              <a:rPr kumimoji="1" lang="ja-JP" altLang="en-US" dirty="0"/>
              <a:t>（頭の振り返りを</a:t>
            </a:r>
            <a:r>
              <a:rPr kumimoji="1" lang="en-US" altLang="ja-JP" dirty="0"/>
              <a:t>20</a:t>
            </a:r>
            <a:r>
              <a:rPr kumimoji="1" lang="ja-JP" altLang="en-US" dirty="0"/>
              <a:t>分にできるか？もしくは休憩を削る）</a:t>
            </a:r>
          </a:p>
        </p:txBody>
      </p:sp>
      <p:sp>
        <p:nvSpPr>
          <p:cNvPr id="1501" name="スライド番号プレースホルダー 3"/>
          <p:cNvSpPr>
            <a:spLocks noGrp="1"/>
          </p:cNvSpPr>
          <p:nvPr>
            <p:ph type="sldNum" sz="quarter" idx="10"/>
          </p:nvPr>
        </p:nvSpPr>
        <p:spPr/>
        <p:txBody>
          <a:bodyPr/>
          <a:lstStyle/>
          <a:p>
            <a:fld id="{0F615A3C-7D51-4B6B-8AC9-156B2755C2A1}" type="slidenum">
              <a:rPr kumimoji="1" lang="ja-JP" altLang="en-US" smtClean="0"/>
              <a:t>30</a:t>
            </a:fld>
            <a:endParaRPr kumimoji="1" lang="ja-JP" altLang="en-US"/>
          </a:p>
        </p:txBody>
      </p:sp>
      <p:sp>
        <p:nvSpPr>
          <p:cNvPr id="150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1509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 name="スライド イメージ プレースホルダー 1"/>
          <p:cNvSpPr>
            <a:spLocks noGrp="1" noRot="1" noChangeAspect="1"/>
          </p:cNvSpPr>
          <p:nvPr>
            <p:ph type="sldImg"/>
          </p:nvPr>
        </p:nvSpPr>
        <p:spPr/>
      </p:sp>
      <p:sp>
        <p:nvSpPr>
          <p:cNvPr id="1508" name="ノート プレースホルダー 2"/>
          <p:cNvSpPr>
            <a:spLocks noGrp="1"/>
          </p:cNvSpPr>
          <p:nvPr>
            <p:ph type="body" idx="1"/>
          </p:nvPr>
        </p:nvSpPr>
        <p:spPr/>
        <p:txBody>
          <a:bodyPr/>
          <a:lstStyle/>
          <a:p>
            <a:endParaRPr kumimoji="1" lang="ja-JP" altLang="en-US" dirty="0"/>
          </a:p>
        </p:txBody>
      </p:sp>
      <p:sp>
        <p:nvSpPr>
          <p:cNvPr id="1509" name="スライド番号プレースホルダー 3"/>
          <p:cNvSpPr>
            <a:spLocks noGrp="1"/>
          </p:cNvSpPr>
          <p:nvPr>
            <p:ph type="sldNum" sz="quarter" idx="10"/>
          </p:nvPr>
        </p:nvSpPr>
        <p:spPr/>
        <p:txBody>
          <a:bodyPr/>
          <a:lstStyle/>
          <a:p>
            <a:pPr defTabSz="914383">
              <a:defRPr/>
            </a:pPr>
            <a:fld id="{0F615A3C-7D51-4B6B-8AC9-156B2755C2A1}" type="slidenum">
              <a:rPr lang="ja-JP" altLang="en-US">
                <a:solidFill>
                  <a:prstClr val="black"/>
                </a:solidFill>
                <a:latin typeface="Calibri"/>
                <a:ea typeface="ＭＳ Ｐゴシック" panose="020B0600070205080204" pitchFamily="50" charset="-128"/>
              </a:rPr>
              <a:pPr defTabSz="914383">
                <a:defRPr/>
              </a:pPr>
              <a:t>31</a:t>
            </a:fld>
            <a:endParaRPr lang="ja-JP" altLang="en-US">
              <a:solidFill>
                <a:prstClr val="black"/>
              </a:solidFill>
              <a:latin typeface="Calibri"/>
              <a:ea typeface="ＭＳ Ｐゴシック" panose="020B0600070205080204" pitchFamily="50" charset="-128"/>
            </a:endParaRPr>
          </a:p>
        </p:txBody>
      </p:sp>
      <p:sp>
        <p:nvSpPr>
          <p:cNvPr id="1510"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50752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 name="スライド イメージ プレースホルダー 1"/>
          <p:cNvSpPr>
            <a:spLocks noGrp="1" noRot="1" noChangeAspect="1"/>
          </p:cNvSpPr>
          <p:nvPr>
            <p:ph type="sldImg"/>
          </p:nvPr>
        </p:nvSpPr>
        <p:spPr/>
      </p:sp>
      <p:sp>
        <p:nvSpPr>
          <p:cNvPr id="1519" name="ノート プレースホルダー 2"/>
          <p:cNvSpPr>
            <a:spLocks noGrp="1"/>
          </p:cNvSpPr>
          <p:nvPr>
            <p:ph type="body" idx="1"/>
          </p:nvPr>
        </p:nvSpPr>
        <p:spPr/>
        <p:txBody>
          <a:bodyPr/>
          <a:lstStyle/>
          <a:p>
            <a:r>
              <a:rPr lang="ja-JP" altLang="en-US" dirty="0"/>
              <a:t>ポイントを振り返ります。</a:t>
            </a:r>
            <a:r>
              <a:rPr lang="en-US" altLang="ja-JP" dirty="0"/>
              <a:t>(PPT</a:t>
            </a:r>
            <a:r>
              <a:rPr lang="ja-JP" altLang="en-US" dirty="0"/>
              <a:t>読み上げ</a:t>
            </a:r>
            <a:r>
              <a:rPr lang="en-US" altLang="ja-JP" dirty="0"/>
              <a:t>)</a:t>
            </a:r>
            <a:endParaRPr dirty="0"/>
          </a:p>
        </p:txBody>
      </p:sp>
      <p:sp>
        <p:nvSpPr>
          <p:cNvPr id="1520" name="スライド番号プレースホルダー 3"/>
          <p:cNvSpPr>
            <a:spLocks noGrp="1"/>
          </p:cNvSpPr>
          <p:nvPr>
            <p:ph type="sldNum" sz="quarter" idx="10"/>
          </p:nvPr>
        </p:nvSpPr>
        <p:spPr/>
        <p:txBody>
          <a:bodyPr/>
          <a:lstStyle/>
          <a:p>
            <a:fld id="{0F615A3C-7D51-4B6B-8AC9-156B2755C2A1}" type="slidenum">
              <a:rPr kumimoji="1" lang="ja-JP" altLang="en-US" smtClean="0"/>
              <a:t>32</a:t>
            </a:fld>
            <a:endParaRPr kumimoji="1" lang="ja-JP" altLang="en-US"/>
          </a:p>
        </p:txBody>
      </p:sp>
      <p:sp>
        <p:nvSpPr>
          <p:cNvPr id="152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19181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 name="スライド イメージ プレースホルダー 1"/>
          <p:cNvSpPr>
            <a:spLocks noGrp="1" noRot="1" noChangeAspect="1"/>
          </p:cNvSpPr>
          <p:nvPr>
            <p:ph type="sldImg"/>
          </p:nvPr>
        </p:nvSpPr>
        <p:spPr/>
      </p:sp>
      <p:sp>
        <p:nvSpPr>
          <p:cNvPr id="1534" name="ノート プレースホルダー 2"/>
          <p:cNvSpPr>
            <a:spLocks noGrp="1"/>
          </p:cNvSpPr>
          <p:nvPr>
            <p:ph type="body" idx="1"/>
          </p:nvPr>
        </p:nvSpPr>
        <p:spPr/>
        <p:txBody>
          <a:bodyPr/>
          <a:lstStyle/>
          <a:p>
            <a:r>
              <a:rPr kumimoji="1" lang="en-US" altLang="ja-JP" dirty="0"/>
              <a:t>24</a:t>
            </a:r>
            <a:r>
              <a:rPr kumimoji="1" lang="ja-JP" altLang="en-US" dirty="0"/>
              <a:t>スライドを</a:t>
            </a:r>
            <a:r>
              <a:rPr kumimoji="1" lang="en-US" altLang="ja-JP" dirty="0"/>
              <a:t>20</a:t>
            </a:r>
            <a:r>
              <a:rPr kumimoji="1" lang="ja-JP" altLang="en-US" dirty="0"/>
              <a:t>分で説明</a:t>
            </a:r>
          </a:p>
        </p:txBody>
      </p:sp>
      <p:sp>
        <p:nvSpPr>
          <p:cNvPr id="1535" name="スライド番号プレースホルダー 3"/>
          <p:cNvSpPr>
            <a:spLocks noGrp="1"/>
          </p:cNvSpPr>
          <p:nvPr>
            <p:ph type="sldNum" sz="quarter" idx="10"/>
          </p:nvPr>
        </p:nvSpPr>
        <p:spPr/>
        <p:txBody>
          <a:bodyPr/>
          <a:lstStyle/>
          <a:p>
            <a:fld id="{73440C2F-6AB6-43DC-A5D7-81977DFB389A}" type="slidenum">
              <a:rPr kumimoji="1" lang="ja-JP" altLang="en-US" smtClean="0"/>
              <a:t>33</a:t>
            </a:fld>
            <a:endParaRPr kumimoji="1" lang="ja-JP" altLang="en-US"/>
          </a:p>
        </p:txBody>
      </p:sp>
      <p:sp>
        <p:nvSpPr>
          <p:cNvPr id="153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スライド イメージ プレースホルダー 1"/>
          <p:cNvSpPr>
            <a:spLocks noGrp="1" noRot="1" noChangeAspect="1"/>
          </p:cNvSpPr>
          <p:nvPr>
            <p:ph type="sldImg"/>
          </p:nvPr>
        </p:nvSpPr>
        <p:spPr/>
      </p:sp>
      <p:sp>
        <p:nvSpPr>
          <p:cNvPr id="1566" name="ノート プレースホルダー 2"/>
          <p:cNvSpPr>
            <a:spLocks noGrp="1"/>
          </p:cNvSpPr>
          <p:nvPr>
            <p:ph type="body" idx="1"/>
          </p:nvPr>
        </p:nvSpPr>
        <p:spPr/>
        <p:txBody>
          <a:bodyPr/>
          <a:lstStyle/>
          <a:p>
            <a:r>
              <a:rPr lang="en-US" altLang="ja-JP" dirty="0"/>
              <a:t>※</a:t>
            </a:r>
            <a:r>
              <a:rPr lang="ja-JP" altLang="en-US" dirty="0"/>
              <a:t>プランニング後に、計画書で設定したモニタリング期間に合わせてモニタリングを行うという流れがあることを伝える。</a:t>
            </a:r>
            <a:endParaRPr lang="en-US" altLang="ja-JP" dirty="0"/>
          </a:p>
          <a:p>
            <a:endParaRPr lang="en-US" altLang="ja-JP" dirty="0"/>
          </a:p>
          <a:p>
            <a:endParaRPr dirty="0"/>
          </a:p>
        </p:txBody>
      </p:sp>
      <p:sp>
        <p:nvSpPr>
          <p:cNvPr id="1567" name="スライド番号プレースホルダー 3"/>
          <p:cNvSpPr>
            <a:spLocks noGrp="1"/>
          </p:cNvSpPr>
          <p:nvPr>
            <p:ph type="sldNum" sz="quarter" idx="10"/>
          </p:nvPr>
        </p:nvSpPr>
        <p:spPr/>
        <p:txBody>
          <a:bodyPr/>
          <a:lstStyle/>
          <a:p>
            <a:fld id="{0F50682B-4654-463B-B3F8-F3DC42EF2B10}" type="slidenum">
              <a:rPr kumimoji="1" lang="ja-JP" altLang="en-US" smtClean="0"/>
              <a:pPr/>
              <a:t>34</a:t>
            </a:fld>
            <a:endParaRPr kumimoji="1" lang="ja-JP" altLang="en-US"/>
          </a:p>
        </p:txBody>
      </p:sp>
      <p:sp>
        <p:nvSpPr>
          <p:cNvPr id="156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47823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スライド イメージ プレースホルダー 1"/>
          <p:cNvSpPr>
            <a:spLocks noGrp="1" noRot="1" noChangeAspect="1"/>
          </p:cNvSpPr>
          <p:nvPr>
            <p:ph type="sldImg"/>
          </p:nvPr>
        </p:nvSpPr>
        <p:spPr/>
      </p:sp>
      <p:sp>
        <p:nvSpPr>
          <p:cNvPr id="1574" name="ノート プレースホルダー 2"/>
          <p:cNvSpPr>
            <a:spLocks noGrp="1"/>
          </p:cNvSpPr>
          <p:nvPr>
            <p:ph type="body" idx="1"/>
          </p:nvPr>
        </p:nvSpPr>
        <p:spPr/>
        <p:txBody>
          <a:bodyPr/>
          <a:lstStyle/>
          <a:p>
            <a:r>
              <a:rPr lang="ja-JP" altLang="en-US" dirty="0"/>
              <a:t>Ｐ３</a:t>
            </a:r>
            <a:r>
              <a:rPr lang="en-US" altLang="ja-JP" dirty="0"/>
              <a:t>6</a:t>
            </a:r>
            <a:r>
              <a:rPr lang="ja-JP" altLang="en-US" dirty="0"/>
              <a:t>～Ｐ４５　流して説明</a:t>
            </a:r>
            <a:endParaRPr dirty="0"/>
          </a:p>
          <a:p>
            <a:endParaRPr lang="ja-JP" altLang="en-US" dirty="0"/>
          </a:p>
          <a:p>
            <a:r>
              <a:rPr lang="ja-JP" altLang="en-US" dirty="0"/>
              <a:t>※報告書作成の最後に、「モニタリングのポイント集」を受講生に渡してもよいのでは？</a:t>
            </a:r>
          </a:p>
          <a:p>
            <a:r>
              <a:rPr lang="ja-JP" altLang="en-US" dirty="0"/>
              <a:t>　</a:t>
            </a:r>
          </a:p>
        </p:txBody>
      </p:sp>
      <p:sp>
        <p:nvSpPr>
          <p:cNvPr id="1575" name="スライド番号プレースホルダー 3"/>
          <p:cNvSpPr>
            <a:spLocks noGrp="1"/>
          </p:cNvSpPr>
          <p:nvPr>
            <p:ph type="sldNum" sz="quarter" idx="10"/>
          </p:nvPr>
        </p:nvSpPr>
        <p:spPr/>
        <p:txBody>
          <a:bodyPr/>
          <a:lstStyle/>
          <a:p>
            <a:fld id="{0F615A3C-7D51-4B6B-8AC9-156B2755C2A1}" type="slidenum">
              <a:rPr kumimoji="1" lang="ja-JP" altLang="en-US" smtClean="0"/>
              <a:t>35</a:t>
            </a:fld>
            <a:endParaRPr kumimoji="1" lang="ja-JP" altLang="en-US"/>
          </a:p>
        </p:txBody>
      </p:sp>
    </p:spTree>
    <p:extLst>
      <p:ext uri="{BB962C8B-B14F-4D97-AF65-F5344CB8AC3E}">
        <p14:creationId xmlns:p14="http://schemas.microsoft.com/office/powerpoint/2010/main" val="1100554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 name="スライド イメージ プレースホルダー 1"/>
          <p:cNvSpPr>
            <a:spLocks noGrp="1" noRot="1" noChangeAspect="1"/>
          </p:cNvSpPr>
          <p:nvPr>
            <p:ph type="sldImg"/>
          </p:nvPr>
        </p:nvSpPr>
        <p:spPr/>
      </p:sp>
      <p:sp>
        <p:nvSpPr>
          <p:cNvPr id="1663" name="ノート プレースホルダー 2"/>
          <p:cNvSpPr>
            <a:spLocks noGrp="1"/>
          </p:cNvSpPr>
          <p:nvPr>
            <p:ph type="body" idx="1"/>
          </p:nvPr>
        </p:nvSpPr>
        <p:spPr/>
        <p:txBody>
          <a:bodyPr/>
          <a:lstStyle/>
          <a:p>
            <a:r>
              <a:rPr kumimoji="1" lang="ja-JP" altLang="en-US" dirty="0"/>
              <a:t>作成するときに参考にして</a:t>
            </a:r>
          </a:p>
        </p:txBody>
      </p:sp>
      <p:sp>
        <p:nvSpPr>
          <p:cNvPr id="1664" name="スライド番号プレースホルダー 3"/>
          <p:cNvSpPr>
            <a:spLocks noGrp="1"/>
          </p:cNvSpPr>
          <p:nvPr>
            <p:ph type="sldNum" sz="quarter" idx="5"/>
          </p:nvPr>
        </p:nvSpPr>
        <p:spPr/>
        <p:txBody>
          <a:bodyPr/>
          <a:lstStyle/>
          <a:p>
            <a:fld id="{0F615A3C-7D51-4B6B-8AC9-156B2755C2A1}" type="slidenum">
              <a:rPr kumimoji="1" lang="ja-JP" altLang="en-US" smtClean="0"/>
              <a:t>36</a:t>
            </a:fld>
            <a:endParaRPr kumimoji="1" lang="ja-JP" altLang="en-US"/>
          </a:p>
        </p:txBody>
      </p:sp>
    </p:spTree>
    <p:extLst>
      <p:ext uri="{BB962C8B-B14F-4D97-AF65-F5344CB8AC3E}">
        <p14:creationId xmlns:p14="http://schemas.microsoft.com/office/powerpoint/2010/main" val="3302356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スライド イメージ プレースホルダ 1"/>
          <p:cNvSpPr>
            <a:spLocks noGrp="1" noRot="1" noChangeAspect="1" noTextEdit="1"/>
          </p:cNvSpPr>
          <p:nvPr>
            <p:ph type="sldImg"/>
          </p:nvPr>
        </p:nvSpPr>
        <p:spPr>
          <a:xfrm>
            <a:off x="2719388" y="517525"/>
            <a:ext cx="4584700" cy="2579688"/>
          </a:xfrm>
          <a:noFill/>
          <a:ln>
            <a:solidFill>
              <a:srgbClr val="000000"/>
            </a:solidFill>
            <a:miter lim="800000"/>
            <a:headEnd/>
            <a:tailEnd/>
          </a:ln>
        </p:spPr>
      </p:sp>
      <p:sp>
        <p:nvSpPr>
          <p:cNvPr id="1734" name="ノート プレースホルダ 2"/>
          <p:cNvSpPr>
            <a:spLocks noGrp="1"/>
          </p:cNvSpPr>
          <p:nvPr>
            <p:ph type="body" idx="1"/>
          </p:nvPr>
        </p:nvSpPr>
        <p:spPr>
          <a:noFill/>
        </p:spPr>
        <p:txBody>
          <a:bodyPr wrap="square" numCol="1" anchor="t" anchorCtr="0" compatLnSpc="1">
            <a:prstTxWarp prst="textNoShape">
              <a:avLst/>
            </a:prstTxWarp>
          </a:bodyPr>
          <a:lstStyle/>
          <a:p>
            <a:pPr defTabSz="924367">
              <a:defRPr/>
            </a:pPr>
            <a:r>
              <a:rPr lang="ja-JP" altLang="en-US" dirty="0">
                <a:ea typeface="ＭＳ Ｐ明朝" pitchFamily="18" charset="-128"/>
              </a:rPr>
              <a:t>＊細かくは伝えない。イメージ共有ができるとよい。</a:t>
            </a:r>
            <a:endParaRPr lang="en-US" altLang="ja-JP" dirty="0">
              <a:ea typeface="ＭＳ Ｐ明朝" pitchFamily="18" charset="-128"/>
            </a:endParaRPr>
          </a:p>
          <a:p>
            <a:pPr eaLnBrk="1" hangingPunct="1"/>
            <a:r>
              <a:rPr lang="ja-JP" altLang="en-US" dirty="0">
                <a:ea typeface="ＭＳ Ｐ明朝" pitchFamily="18" charset="-128"/>
              </a:rPr>
              <a:t>一般的な標準期間として国が示しているもの。</a:t>
            </a:r>
            <a:endParaRPr lang="en-US" altLang="ja-JP" dirty="0">
              <a:ea typeface="ＭＳ Ｐ明朝" pitchFamily="18" charset="-128"/>
            </a:endParaRPr>
          </a:p>
          <a:p>
            <a:pPr eaLnBrk="1" hangingPunct="1"/>
            <a:r>
              <a:rPr lang="ja-JP" altLang="en-US" dirty="0">
                <a:ea typeface="ＭＳ Ｐ明朝" pitchFamily="18" charset="-128"/>
              </a:rPr>
              <a:t>１段目・・毎月の人</a:t>
            </a:r>
          </a:p>
          <a:p>
            <a:pPr eaLnBrk="1" hangingPunct="1"/>
            <a:r>
              <a:rPr lang="ja-JP" altLang="en-US" dirty="0">
                <a:ea typeface="ＭＳ Ｐ明朝" pitchFamily="18" charset="-128"/>
              </a:rPr>
              <a:t>２段目・・初回利用＋３ヶ月ごと</a:t>
            </a:r>
          </a:p>
          <a:p>
            <a:pPr eaLnBrk="1" hangingPunct="1"/>
            <a:r>
              <a:rPr lang="ja-JP" altLang="en-US" dirty="0">
                <a:ea typeface="ＭＳ Ｐ明朝" pitchFamily="18" charset="-128"/>
              </a:rPr>
              <a:t>３段目・・６ヶ月</a:t>
            </a:r>
          </a:p>
          <a:p>
            <a:pPr eaLnBrk="1" hangingPunct="1"/>
            <a:r>
              <a:rPr lang="ja-JP" altLang="en-US" dirty="0">
                <a:ea typeface="ＭＳ Ｐ明朝" pitchFamily="18" charset="-128"/>
              </a:rPr>
              <a:t>あくまでも標準期間であって、本人の状況により期間を設定すること。</a:t>
            </a:r>
          </a:p>
        </p:txBody>
      </p:sp>
      <p:sp>
        <p:nvSpPr>
          <p:cNvPr id="1735" name="スライド番号プレースホルダ 3"/>
          <p:cNvSpPr>
            <a:spLocks noGrp="1"/>
          </p:cNvSpPr>
          <p:nvPr>
            <p:ph type="sldNum" sz="quarter" idx="5"/>
          </p:nvPr>
        </p:nvSpPr>
        <p:spPr/>
        <p:txBody>
          <a:bodyPr/>
          <a:lstStyle/>
          <a:p>
            <a:pPr defTabSz="879406">
              <a:defRPr/>
            </a:pPr>
            <a:fld id="{2BA23D3F-3A7F-4EF6-A98B-515F39B60422}" type="slidenum">
              <a:rPr lang="ja-JP" altLang="en-US" smtClean="0">
                <a:solidFill>
                  <a:srgbClr val="000000"/>
                </a:solidFill>
              </a:rPr>
              <a:pPr defTabSz="879406">
                <a:defRPr/>
              </a:pPr>
              <a:t>37</a:t>
            </a:fld>
            <a:endParaRPr lang="ja-JP" altLang="en-US" dirty="0">
              <a:solidFill>
                <a:srgbClr val="000000"/>
              </a:solidFill>
            </a:endParaRPr>
          </a:p>
        </p:txBody>
      </p:sp>
    </p:spTree>
    <p:extLst>
      <p:ext uri="{BB962C8B-B14F-4D97-AF65-F5344CB8AC3E}">
        <p14:creationId xmlns:p14="http://schemas.microsoft.com/office/powerpoint/2010/main" val="207086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 name="四角形 768"/>
          <p:cNvSpPr>
            <a:spLocks noGrp="1"/>
          </p:cNvSpPr>
          <p:nvPr>
            <p:ph type="dt" idx="1"/>
          </p:nvPr>
        </p:nvSpPr>
        <p:spPr>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2103" name="四角形 769"/>
          <p:cNvSpPr>
            <a:spLocks noGrp="1" noRot="1" noChangeAspect="1"/>
          </p:cNvSpPr>
          <p:nvPr>
            <p:ph type="sldImg" idx="2"/>
          </p:nvPr>
        </p:nvSpPr>
        <p:spPr>
          <a:prstGeom prst="rect">
            <a:avLst/>
          </a:prstGeom>
        </p:spPr>
        <p:txBody>
          <a:bodyPr/>
          <a:lstStyle/>
          <a:p>
            <a:endParaRPr kumimoji="1" lang="ja-JP" altLang="en-US"/>
          </a:p>
        </p:txBody>
      </p:sp>
      <p:sp>
        <p:nvSpPr>
          <p:cNvPr id="2104" name="四角形 770"/>
          <p:cNvSpPr>
            <a:spLocks noGrp="1"/>
          </p:cNvSpPr>
          <p:nvPr>
            <p:ph type="body" sz="quarter" idx="3"/>
          </p:nvPr>
        </p:nvSpPr>
        <p:spPr>
          <a:prstGeom prst="rect">
            <a:avLst/>
          </a:prstGeom>
        </p:spPr>
        <p:txBody>
          <a:bodyPr/>
          <a:lstStyle/>
          <a:p>
            <a:r>
              <a:rPr kumimoji="1" lang="ja-JP" altLang="en-US" dirty="0"/>
              <a:t>＊書き方の参考例</a:t>
            </a:r>
            <a:endParaRPr kumimoji="1" lang="en-US" altLang="ja-JP" dirty="0"/>
          </a:p>
          <a:p>
            <a:r>
              <a:rPr kumimoji="1" lang="ja-JP" altLang="en-US" dirty="0"/>
              <a:t>受給者証の支給決定に係るものになるため、モニタリングの期間の根拠を明確にしておくこと。</a:t>
            </a:r>
            <a:endParaRPr kumimoji="1" lang="en-US" altLang="ja-JP" dirty="0"/>
          </a:p>
          <a:p>
            <a:pPr defTabSz="924367">
              <a:defRPr/>
            </a:pPr>
            <a:r>
              <a:rPr kumimoji="1" lang="ja-JP" altLang="en-US" dirty="0"/>
              <a:t>そのうえで、モニタリング期間を行政とすり合わせしておくとベター。</a:t>
            </a:r>
            <a:endParaRPr kumimoji="1" lang="en-US" altLang="ja-JP" dirty="0"/>
          </a:p>
        </p:txBody>
      </p:sp>
      <p:sp>
        <p:nvSpPr>
          <p:cNvPr id="2105" name="四角形 771"/>
          <p:cNvSpPr>
            <a:spLocks noGrp="1"/>
          </p:cNvSpPr>
          <p:nvPr>
            <p:ph type="sldNum" sz="quarter" idx="5"/>
          </p:nvPr>
        </p:nvSpPr>
        <p:spPr>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39</a:t>
            </a:fld>
            <a:endParaRPr kumimoji="1" lang="ja-JP" altLang="en-US"/>
          </a:p>
        </p:txBody>
      </p:sp>
    </p:spTree>
    <p:extLst>
      <p:ext uri="{BB962C8B-B14F-4D97-AF65-F5344CB8AC3E}">
        <p14:creationId xmlns:p14="http://schemas.microsoft.com/office/powerpoint/2010/main" val="199571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スライド イメージ プレースホルダー 1"/>
          <p:cNvSpPr>
            <a:spLocks noGrp="1" noRot="1" noChangeAspect="1"/>
          </p:cNvSpPr>
          <p:nvPr>
            <p:ph type="sldImg"/>
          </p:nvPr>
        </p:nvSpPr>
        <p:spPr>
          <a:xfrm>
            <a:off x="2897188" y="854075"/>
            <a:ext cx="4092575" cy="2301875"/>
          </a:xfrm>
        </p:spPr>
      </p:sp>
      <p:sp>
        <p:nvSpPr>
          <p:cNvPr id="1227" name="ノート プレースホルダー 2"/>
          <p:cNvSpPr>
            <a:spLocks noGrp="1"/>
          </p:cNvSpPr>
          <p:nvPr>
            <p:ph type="body" idx="1"/>
          </p:nvPr>
        </p:nvSpPr>
        <p:spPr/>
        <p:txBody>
          <a:bodyPr/>
          <a:lstStyle/>
          <a:p>
            <a:r>
              <a:rPr kumimoji="1" lang="ja-JP" altLang="en-US" dirty="0"/>
              <a:t>前半</a:t>
            </a:r>
            <a:r>
              <a:rPr kumimoji="1" lang="en-US" altLang="ja-JP" dirty="0"/>
              <a:t>3</a:t>
            </a:r>
            <a:r>
              <a:rPr kumimoji="1" lang="ja-JP" altLang="en-US" dirty="0"/>
              <a:t>日間の目標とポイント</a:t>
            </a:r>
          </a:p>
        </p:txBody>
      </p:sp>
      <p:sp>
        <p:nvSpPr>
          <p:cNvPr id="1228" name="日付プレースホルダー 3"/>
          <p:cNvSpPr>
            <a:spLocks noGrp="1"/>
          </p:cNvSpPr>
          <p:nvPr>
            <p:ph type="dt" idx="1"/>
          </p:nvPr>
        </p:nvSpPr>
        <p:spPr/>
        <p:txBody>
          <a:bodyPr/>
          <a:lstStyle/>
          <a:p>
            <a:r>
              <a:rPr kumimoji="1" lang="en-US" altLang="ja-JP"/>
              <a:t>2022/8/3</a:t>
            </a:r>
            <a:endParaRPr kumimoji="1" lang="ja-JP" altLang="en-US"/>
          </a:p>
        </p:txBody>
      </p:sp>
      <p:sp>
        <p:nvSpPr>
          <p:cNvPr id="1229" name="スライド番号プレースホルダー 4"/>
          <p:cNvSpPr>
            <a:spLocks noGrp="1"/>
          </p:cNvSpPr>
          <p:nvPr>
            <p:ph type="sldNum" sz="quarter" idx="5"/>
          </p:nvPr>
        </p:nvSpPr>
        <p:spPr/>
        <p:txBody>
          <a:bodyPr/>
          <a:lstStyle/>
          <a:p>
            <a:fld id="{0F615A3C-7D51-4B6B-8AC9-156B2755C2A1}" type="slidenum">
              <a:rPr kumimoji="1" lang="ja-JP" altLang="en-US" smtClean="0"/>
              <a:t>4</a:t>
            </a:fld>
            <a:endParaRPr kumimoji="1" lang="ja-JP" altLang="en-US"/>
          </a:p>
        </p:txBody>
      </p:sp>
    </p:spTree>
    <p:extLst>
      <p:ext uri="{BB962C8B-B14F-4D97-AF65-F5344CB8AC3E}">
        <p14:creationId xmlns:p14="http://schemas.microsoft.com/office/powerpoint/2010/main" val="1075859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スライド イメージ プレースホルダー 1"/>
          <p:cNvSpPr>
            <a:spLocks noGrp="1" noRot="1" noChangeAspect="1"/>
          </p:cNvSpPr>
          <p:nvPr>
            <p:ph type="sldImg"/>
          </p:nvPr>
        </p:nvSpPr>
        <p:spPr>
          <a:xfrm>
            <a:off x="2719388" y="517525"/>
            <a:ext cx="4584700" cy="2579688"/>
          </a:xfrm>
        </p:spPr>
      </p:sp>
      <p:sp>
        <p:nvSpPr>
          <p:cNvPr id="1769"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41</a:t>
            </a:fld>
            <a:endParaRPr lang="en-US" altLang="ja-JP" dirty="0">
              <a:solidFill>
                <a:prstClr val="black"/>
              </a:solidFill>
            </a:endParaRPr>
          </a:p>
        </p:txBody>
      </p:sp>
      <p:sp>
        <p:nvSpPr>
          <p:cNvPr id="1770" name="ノート プレースホルダー 4"/>
          <p:cNvSpPr>
            <a:spLocks noGrp="1"/>
          </p:cNvSpPr>
          <p:nvPr>
            <p:ph type="body" sz="quarter" idx="1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185595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 name="スライド イメージ プレースホルダー 1"/>
          <p:cNvSpPr>
            <a:spLocks noGrp="1" noRot="1" noChangeAspect="1"/>
          </p:cNvSpPr>
          <p:nvPr>
            <p:ph type="sldImg"/>
          </p:nvPr>
        </p:nvSpPr>
        <p:spPr/>
      </p:sp>
      <p:sp>
        <p:nvSpPr>
          <p:cNvPr id="1810" name="ノート プレースホルダー 2"/>
          <p:cNvSpPr>
            <a:spLocks noGrp="1"/>
          </p:cNvSpPr>
          <p:nvPr>
            <p:ph type="body" idx="1"/>
          </p:nvPr>
        </p:nvSpPr>
        <p:spPr/>
        <p:txBody>
          <a:bodyPr/>
          <a:lstStyle/>
          <a:p>
            <a:r>
              <a:rPr kumimoji="1" lang="ja-JP" altLang="en-US" dirty="0"/>
              <a:t>計画の連動とチーム【点でなく、面で支援】がイメージ</a:t>
            </a:r>
          </a:p>
          <a:p>
            <a:endParaRPr kumimoji="1" lang="ja-JP" altLang="en-US" dirty="0"/>
          </a:p>
          <a:p>
            <a:r>
              <a:rPr kumimoji="1" lang="ja-JP" altLang="en-US" dirty="0"/>
              <a:t>相談が一方的に作っているのでなく、個別支援計画と連動していく</a:t>
            </a:r>
          </a:p>
        </p:txBody>
      </p:sp>
      <p:sp>
        <p:nvSpPr>
          <p:cNvPr id="1811" name="スライド番号プレースホルダー 3"/>
          <p:cNvSpPr>
            <a:spLocks noGrp="1"/>
          </p:cNvSpPr>
          <p:nvPr>
            <p:ph type="sldNum" sz="quarter" idx="5"/>
          </p:nvPr>
        </p:nvSpPr>
        <p:spPr/>
        <p:txBody>
          <a:bodyPr/>
          <a:lstStyle/>
          <a:p>
            <a:pPr>
              <a:defRPr/>
            </a:pPr>
            <a:fld id="{9037E017-C4CE-4A86-8903-C7A029BF502A}" type="slidenum">
              <a:rPr lang="en-US" altLang="ja-JP" smtClean="0"/>
              <a:pPr>
                <a:defRPr/>
              </a:pPr>
              <a:t>42</a:t>
            </a:fld>
            <a:endParaRPr lang="en-US" altLang="ja-JP" dirty="0"/>
          </a:p>
        </p:txBody>
      </p:sp>
    </p:spTree>
    <p:extLst>
      <p:ext uri="{BB962C8B-B14F-4D97-AF65-F5344CB8AC3E}">
        <p14:creationId xmlns:p14="http://schemas.microsoft.com/office/powerpoint/2010/main" val="2250071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 name="スライド イメージ プレースホルダー 1"/>
          <p:cNvSpPr>
            <a:spLocks noGrp="1" noRot="1" noChangeAspect="1"/>
          </p:cNvSpPr>
          <p:nvPr>
            <p:ph type="sldImg"/>
          </p:nvPr>
        </p:nvSpPr>
        <p:spPr/>
      </p:sp>
      <p:sp>
        <p:nvSpPr>
          <p:cNvPr id="1823" name="ノート プレースホルダー 2"/>
          <p:cNvSpPr>
            <a:spLocks noGrp="1"/>
          </p:cNvSpPr>
          <p:nvPr>
            <p:ph type="body" idx="1"/>
          </p:nvPr>
        </p:nvSpPr>
        <p:spPr/>
        <p:txBody>
          <a:bodyPr/>
          <a:lstStyle/>
          <a:p>
            <a:r>
              <a:rPr kumimoji="1" lang="ja-JP" altLang="en-US" dirty="0"/>
              <a:t>方針、目標で支援していくことを相談支援が作成して、それをみんなで共有することが大切</a:t>
            </a:r>
          </a:p>
          <a:p>
            <a:r>
              <a:rPr kumimoji="1" lang="ja-JP" altLang="en-US" dirty="0"/>
              <a:t>項目ごとに、それぞれの事業所が、相談が立てた支援目標を個別支援計画に生かしていく</a:t>
            </a:r>
          </a:p>
          <a:p>
            <a:endParaRPr kumimoji="1" lang="ja-JP" altLang="en-US" dirty="0"/>
          </a:p>
          <a:p>
            <a:r>
              <a:rPr kumimoji="1" lang="ja-JP" altLang="en-US" dirty="0"/>
              <a:t>本人の役割も共有【本人の力】</a:t>
            </a:r>
          </a:p>
        </p:txBody>
      </p:sp>
      <p:sp>
        <p:nvSpPr>
          <p:cNvPr id="1824" name="スライド番号プレースホルダー 3"/>
          <p:cNvSpPr>
            <a:spLocks noGrp="1"/>
          </p:cNvSpPr>
          <p:nvPr>
            <p:ph type="sldNum" sz="quarter" idx="5"/>
          </p:nvPr>
        </p:nvSpPr>
        <p:spPr/>
        <p:txBody>
          <a:bodyPr/>
          <a:lstStyle/>
          <a:p>
            <a:pPr>
              <a:defRPr/>
            </a:pPr>
            <a:fld id="{9037E017-C4CE-4A86-8903-C7A029BF502A}" type="slidenum">
              <a:rPr lang="en-US" altLang="ja-JP" smtClean="0"/>
              <a:pPr>
                <a:defRPr/>
              </a:pPr>
              <a:t>43</a:t>
            </a:fld>
            <a:endParaRPr lang="en-US" altLang="ja-JP" dirty="0"/>
          </a:p>
        </p:txBody>
      </p:sp>
    </p:spTree>
    <p:extLst>
      <p:ext uri="{BB962C8B-B14F-4D97-AF65-F5344CB8AC3E}">
        <p14:creationId xmlns:p14="http://schemas.microsoft.com/office/powerpoint/2010/main" val="618604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スライド イメージ プレースホルダー 1"/>
          <p:cNvSpPr>
            <a:spLocks noGrp="1" noRot="1" noChangeAspect="1"/>
          </p:cNvSpPr>
          <p:nvPr>
            <p:ph type="sldImg"/>
          </p:nvPr>
        </p:nvSpPr>
        <p:spPr>
          <a:xfrm>
            <a:off x="2719388" y="517525"/>
            <a:ext cx="4584700" cy="2579688"/>
          </a:xfrm>
        </p:spPr>
      </p:sp>
      <p:sp>
        <p:nvSpPr>
          <p:cNvPr id="1862" name="ノート プレースホルダー 2"/>
          <p:cNvSpPr>
            <a:spLocks noGrp="1"/>
          </p:cNvSpPr>
          <p:nvPr>
            <p:ph type="body" idx="1"/>
          </p:nvPr>
        </p:nvSpPr>
        <p:spPr/>
        <p:txBody>
          <a:bodyPr/>
          <a:lstStyle/>
          <a:p>
            <a:r>
              <a:rPr kumimoji="1" lang="ja-JP" altLang="en-US" dirty="0"/>
              <a:t>一連の流れを連携に落とし込んだもの</a:t>
            </a:r>
          </a:p>
          <a:p>
            <a:r>
              <a:rPr kumimoji="1" lang="ja-JP" altLang="en-US" dirty="0"/>
              <a:t>(ながす)</a:t>
            </a:r>
          </a:p>
        </p:txBody>
      </p:sp>
      <p:sp>
        <p:nvSpPr>
          <p:cNvPr id="1863"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44</a:t>
            </a:fld>
            <a:endParaRPr lang="en-US" altLang="ja-JP" dirty="0">
              <a:solidFill>
                <a:prstClr val="black"/>
              </a:solidFill>
            </a:endParaRPr>
          </a:p>
        </p:txBody>
      </p:sp>
    </p:spTree>
    <p:extLst>
      <p:ext uri="{BB962C8B-B14F-4D97-AF65-F5344CB8AC3E}">
        <p14:creationId xmlns:p14="http://schemas.microsoft.com/office/powerpoint/2010/main" val="416054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＊（次のスライドと照らし合わせながら）</a:t>
            </a:r>
            <a:endParaRPr kumimoji="1" lang="en-US" altLang="ja-JP" dirty="0"/>
          </a:p>
          <a:p>
            <a:r>
              <a:rPr kumimoji="1" lang="ja-JP" altLang="en-US" dirty="0"/>
              <a:t>それぞれの計画の関係性を整理すると</a:t>
            </a:r>
            <a:r>
              <a:rPr kumimoji="1" lang="en-US" altLang="ja-JP" dirty="0"/>
              <a:t>…</a:t>
            </a:r>
          </a:p>
          <a:p>
            <a:r>
              <a:rPr kumimoji="1" lang="ja-JP" altLang="en-US" dirty="0"/>
              <a:t>サービス等利用計画は、生活全体をアセスメントしてたてる人生の設計図のようなもの。</a:t>
            </a:r>
            <a:endParaRPr kumimoji="1" lang="en-US" altLang="ja-JP" dirty="0"/>
          </a:p>
          <a:p>
            <a:r>
              <a:rPr kumimoji="1" lang="ja-JP" altLang="en-US" dirty="0"/>
              <a:t>→支援者が同じ方向を向いて支援するための指針となるもの。</a:t>
            </a:r>
            <a:endParaRPr kumimoji="1" lang="en-US" altLang="ja-JP" dirty="0"/>
          </a:p>
          <a:p>
            <a:r>
              <a:rPr kumimoji="1" lang="ja-JP" altLang="en-US" dirty="0"/>
              <a:t>個別支援計画は、本人の願いをかなえるために必要なアセスメントを深める、夢や希望の道標となるもの。</a:t>
            </a:r>
            <a:endParaRPr kumimoji="1" lang="en-US" altLang="ja-JP" dirty="0"/>
          </a:p>
          <a:p>
            <a:pPr defTabSz="924367">
              <a:defRPr/>
            </a:pPr>
            <a:r>
              <a:rPr kumimoji="1" lang="ja-JP" altLang="en-US" dirty="0"/>
              <a:t>→事業所内で同じ方向を向いて支援するための指針となるもの。</a:t>
            </a:r>
            <a:endParaRPr kumimoji="1" lang="en-US" altLang="ja-JP" dirty="0"/>
          </a:p>
          <a:p>
            <a:endParaRPr kumimoji="1" lang="en-US" altLang="ja-JP" dirty="0"/>
          </a:p>
          <a:p>
            <a:r>
              <a:rPr kumimoji="1" lang="ja-JP" altLang="en-US" dirty="0"/>
              <a:t>図で表すと</a:t>
            </a:r>
            <a:r>
              <a:rPr kumimoji="1" lang="en-US" altLang="ja-JP" dirty="0"/>
              <a:t>…</a:t>
            </a:r>
            <a:r>
              <a:rPr kumimoji="1" lang="ja-JP" altLang="en-US" dirty="0"/>
              <a:t>（次のスライド）</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45</a:t>
            </a:fld>
            <a:endParaRPr kumimoji="1" lang="ja-JP" altLang="en-US"/>
          </a:p>
        </p:txBody>
      </p:sp>
    </p:spTree>
    <p:extLst>
      <p:ext uri="{BB962C8B-B14F-4D97-AF65-F5344CB8AC3E}">
        <p14:creationId xmlns:p14="http://schemas.microsoft.com/office/powerpoint/2010/main" val="3489664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 name="スライド イメージ プレースホルダー 1"/>
          <p:cNvSpPr>
            <a:spLocks noGrp="1" noRot="1" noChangeAspect="1"/>
          </p:cNvSpPr>
          <p:nvPr>
            <p:ph type="sldImg"/>
          </p:nvPr>
        </p:nvSpPr>
        <p:spPr/>
      </p:sp>
      <p:sp>
        <p:nvSpPr>
          <p:cNvPr id="1951" name="ノート プレースホルダー 2"/>
          <p:cNvSpPr>
            <a:spLocks noGrp="1"/>
          </p:cNvSpPr>
          <p:nvPr>
            <p:ph type="body" idx="1"/>
          </p:nvPr>
        </p:nvSpPr>
        <p:spPr/>
        <p:txBody>
          <a:bodyPr/>
          <a:lstStyle/>
          <a:p>
            <a:r>
              <a:rPr kumimoji="1" lang="ja-JP" altLang="en-US" dirty="0"/>
              <a:t>相談支援専門員は、生活全体をみて幅の広いアセスメントを行い、</a:t>
            </a:r>
            <a:endParaRPr kumimoji="1" lang="en-US" altLang="ja-JP" dirty="0"/>
          </a:p>
          <a:p>
            <a:r>
              <a:rPr kumimoji="1" lang="ja-JP" altLang="en-US" dirty="0"/>
              <a:t>サビ児管は、関わりの深さから密度の濃いアセスメントを行います。</a:t>
            </a:r>
            <a:endParaRPr kumimoji="1" lang="en-US" altLang="ja-JP" dirty="0"/>
          </a:p>
          <a:p>
            <a:endParaRPr kumimoji="1" lang="en-US" altLang="ja-JP" dirty="0"/>
          </a:p>
          <a:p>
            <a:r>
              <a:rPr kumimoji="1" lang="ja-JP" altLang="en-US" dirty="0"/>
              <a:t>相談→サービス等を「つなげる」「広げる」支援</a:t>
            </a:r>
            <a:endParaRPr kumimoji="1" lang="en-US" altLang="ja-JP" dirty="0"/>
          </a:p>
          <a:p>
            <a:r>
              <a:rPr kumimoji="1" lang="ja-JP" altLang="en-US" dirty="0"/>
              <a:t>個別→サービス等を「深める」支援　と例えられたりする。</a:t>
            </a:r>
            <a:endParaRPr kumimoji="1" lang="en-US" altLang="ja-JP" dirty="0"/>
          </a:p>
          <a:p>
            <a:endParaRPr kumimoji="1" lang="en-US" altLang="ja-JP" dirty="0"/>
          </a:p>
          <a:p>
            <a:r>
              <a:rPr kumimoji="1" lang="ja-JP" altLang="en-US" dirty="0"/>
              <a:t>この図のように、それぞれの計画は本人中心に立てられ、連動していることがわかります。</a:t>
            </a:r>
            <a:endParaRPr kumimoji="1" lang="en-US" altLang="ja-JP" dirty="0"/>
          </a:p>
          <a:p>
            <a:r>
              <a:rPr kumimoji="1" lang="ja-JP" altLang="en-US" dirty="0"/>
              <a:t>また、</a:t>
            </a:r>
            <a:r>
              <a:rPr kumimoji="1" lang="en-US" altLang="ja-JP" dirty="0"/>
              <a:t>R6</a:t>
            </a:r>
            <a:r>
              <a:rPr kumimoji="1" lang="ja-JP" altLang="en-US" dirty="0"/>
              <a:t>年度の報酬改定で、個別支援計画を相談支援事業者への交付が義務付けられました。</a:t>
            </a:r>
          </a:p>
          <a:p>
            <a:endParaRPr kumimoji="1" lang="en-US" altLang="ja-JP" dirty="0"/>
          </a:p>
          <a:p>
            <a:endParaRPr kumimoji="1" lang="ja-JP" altLang="en-US" dirty="0"/>
          </a:p>
        </p:txBody>
      </p:sp>
    </p:spTree>
    <p:extLst>
      <p:ext uri="{BB962C8B-B14F-4D97-AF65-F5344CB8AC3E}">
        <p14:creationId xmlns:p14="http://schemas.microsoft.com/office/powerpoint/2010/main" val="1227736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 name="スライド イメージ プレースホルダー 1"/>
          <p:cNvSpPr>
            <a:spLocks noGrp="1" noRot="1" noChangeAspect="1" noTextEdit="1"/>
          </p:cNvSpPr>
          <p:nvPr>
            <p:ph type="sldImg"/>
          </p:nvPr>
        </p:nvSpPr>
        <p:spPr>
          <a:xfrm>
            <a:off x="2682875" y="514350"/>
            <a:ext cx="4562475" cy="2566988"/>
          </a:xfrm>
          <a:ln/>
        </p:spPr>
      </p:sp>
      <p:sp>
        <p:nvSpPr>
          <p:cNvPr id="2019" name="ノート プレースホルダー 2"/>
          <p:cNvSpPr>
            <a:spLocks noGrp="1"/>
          </p:cNvSpPr>
          <p:nvPr>
            <p:ph type="body" idx="1"/>
          </p:nvPr>
        </p:nvSpPr>
        <p:spPr>
          <a:noFill/>
        </p:spPr>
        <p:txBody>
          <a:bodyPr/>
          <a:lstStyle/>
          <a:p>
            <a:pPr eaLnBrk="1" hangingPunct="1"/>
            <a:r>
              <a:rPr lang="ja-JP" altLang="en-US" dirty="0"/>
              <a:t>個別支援計画（あさがお</a:t>
            </a:r>
            <a:r>
              <a:rPr lang="en-US" altLang="ja-JP" dirty="0"/>
              <a:t>+</a:t>
            </a:r>
            <a:r>
              <a:rPr lang="ja-JP" altLang="en-US" dirty="0"/>
              <a:t>ひまわり）参考例配布あり③</a:t>
            </a:r>
            <a:r>
              <a:rPr lang="en-US" altLang="ja-JP" dirty="0"/>
              <a:t>-1-A</a:t>
            </a:r>
            <a:r>
              <a:rPr lang="ja-JP" altLang="en-US" dirty="0"/>
              <a:t>（居宅：あさがお）</a:t>
            </a:r>
            <a:r>
              <a:rPr lang="en-US" altLang="ja-JP" dirty="0"/>
              <a:t>/B</a:t>
            </a:r>
            <a:r>
              <a:rPr lang="ja-JP" altLang="en-US" dirty="0"/>
              <a:t>（就</a:t>
            </a:r>
            <a:r>
              <a:rPr lang="en-US" altLang="ja-JP" dirty="0"/>
              <a:t>B</a:t>
            </a:r>
            <a:r>
              <a:rPr lang="ja-JP" altLang="en-US" dirty="0"/>
              <a:t>：ひまわり）</a:t>
            </a:r>
          </a:p>
        </p:txBody>
      </p:sp>
      <p:sp>
        <p:nvSpPr>
          <p:cNvPr id="2020" name="ヘッダー プレースホルダー 1"/>
          <p:cNvSpPr>
            <a:spLocks noGrp="1"/>
          </p:cNvSpPr>
          <p:nvPr>
            <p:ph type="hdr" sz="quarter"/>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50352" indent="-288597">
              <a:defRPr kumimoji="1" sz="2400" b="1">
                <a:solidFill>
                  <a:schemeClr val="tx1"/>
                </a:solidFill>
                <a:latin typeface="Times New Roman" panose="02020603050405020304" pitchFamily="18" charset="0"/>
                <a:ea typeface="ＭＳ Ｐゴシック" panose="020B0600070205080204" pitchFamily="50" charset="-128"/>
              </a:defRPr>
            </a:lvl2pPr>
            <a:lvl3pPr marL="1154387" indent="-230877">
              <a:defRPr kumimoji="1" sz="2400" b="1">
                <a:solidFill>
                  <a:schemeClr val="tx1"/>
                </a:solidFill>
                <a:latin typeface="Times New Roman" panose="02020603050405020304" pitchFamily="18" charset="0"/>
                <a:ea typeface="ＭＳ Ｐゴシック" panose="020B0600070205080204" pitchFamily="50" charset="-128"/>
              </a:defRPr>
            </a:lvl3pPr>
            <a:lvl4pPr marL="1616142" indent="-230877">
              <a:defRPr kumimoji="1" sz="2400" b="1">
                <a:solidFill>
                  <a:schemeClr val="tx1"/>
                </a:solidFill>
                <a:latin typeface="Times New Roman" panose="02020603050405020304" pitchFamily="18" charset="0"/>
                <a:ea typeface="ＭＳ Ｐゴシック" panose="020B0600070205080204" pitchFamily="50" charset="-128"/>
              </a:defRPr>
            </a:lvl4pPr>
            <a:lvl5pPr marL="2077897" indent="-230877">
              <a:defRPr kumimoji="1" sz="2400" b="1">
                <a:solidFill>
                  <a:schemeClr val="tx1"/>
                </a:solidFill>
                <a:latin typeface="Times New Roman" panose="02020603050405020304" pitchFamily="18" charset="0"/>
                <a:ea typeface="ＭＳ Ｐゴシック" panose="020B0600070205080204" pitchFamily="50" charset="-128"/>
              </a:defRPr>
            </a:lvl5pPr>
            <a:lvl6pPr marL="2539652"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3001407"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63161"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924916"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r>
              <a:rPr lang="en-US" altLang="zh-TW" sz="1200">
                <a:solidFill>
                  <a:srgbClr val="000000"/>
                </a:solidFill>
              </a:rPr>
              <a:t>H</a:t>
            </a:r>
            <a:r>
              <a:rPr lang="zh-TW" altLang="en-US" sz="1200">
                <a:solidFill>
                  <a:srgbClr val="000000"/>
                </a:solidFill>
              </a:rPr>
              <a:t>２４　地域精神保健部新採用職員研修</a:t>
            </a:r>
            <a:endParaRPr lang="ja-JP" altLang="en-US" sz="1200">
              <a:solidFill>
                <a:srgbClr val="000000"/>
              </a:solidFill>
            </a:endParaRPr>
          </a:p>
        </p:txBody>
      </p:sp>
    </p:spTree>
    <p:extLst>
      <p:ext uri="{BB962C8B-B14F-4D97-AF65-F5344CB8AC3E}">
        <p14:creationId xmlns:p14="http://schemas.microsoft.com/office/powerpoint/2010/main" val="1974874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スライド番号プレースホルダー 6"/>
          <p:cNvSpPr>
            <a:spLocks noGrp="1"/>
          </p:cNvSpPr>
          <p:nvPr>
            <p:ph type="sldNum" sz="quarter" idx="5"/>
          </p:nvPr>
        </p:nvSpPr>
        <p:spPr>
          <a:noFill/>
        </p:spPr>
        <p:txBody>
          <a:bodyPr/>
          <a:lstStyle>
            <a:lvl1pPr defTabSz="929480">
              <a:defRPr kumimoji="1">
                <a:solidFill>
                  <a:schemeClr val="tx1"/>
                </a:solidFill>
                <a:latin typeface="Arial" panose="020B0604020202020204" pitchFamily="34" charset="0"/>
                <a:ea typeface="ＭＳ Ｐゴシック" panose="020B0600070205080204" pitchFamily="50" charset="-128"/>
              </a:defRPr>
            </a:lvl1pPr>
            <a:lvl2pPr marL="749995" indent="-288460" defTabSz="929480">
              <a:defRPr kumimoji="1">
                <a:solidFill>
                  <a:schemeClr val="tx1"/>
                </a:solidFill>
                <a:latin typeface="Arial" panose="020B0604020202020204" pitchFamily="34" charset="0"/>
                <a:ea typeface="ＭＳ Ｐゴシック" panose="020B0600070205080204" pitchFamily="50" charset="-128"/>
              </a:defRPr>
            </a:lvl2pPr>
            <a:lvl3pPr marL="1153838" indent="-230768" defTabSz="929480">
              <a:defRPr kumimoji="1">
                <a:solidFill>
                  <a:schemeClr val="tx1"/>
                </a:solidFill>
                <a:latin typeface="Arial" panose="020B0604020202020204" pitchFamily="34" charset="0"/>
                <a:ea typeface="ＭＳ Ｐゴシック" panose="020B0600070205080204" pitchFamily="50" charset="-128"/>
              </a:defRPr>
            </a:lvl3pPr>
            <a:lvl4pPr marL="1615374" indent="-230768" defTabSz="929480">
              <a:defRPr kumimoji="1">
                <a:solidFill>
                  <a:schemeClr val="tx1"/>
                </a:solidFill>
                <a:latin typeface="Arial" panose="020B0604020202020204" pitchFamily="34" charset="0"/>
                <a:ea typeface="ＭＳ Ｐゴシック" panose="020B0600070205080204" pitchFamily="50" charset="-128"/>
              </a:defRPr>
            </a:lvl4pPr>
            <a:lvl5pPr marL="2076908" indent="-230768" defTabSz="929480">
              <a:defRPr kumimoji="1">
                <a:solidFill>
                  <a:schemeClr val="tx1"/>
                </a:solidFill>
                <a:latin typeface="Arial" panose="020B0604020202020204" pitchFamily="34" charset="0"/>
                <a:ea typeface="ＭＳ Ｐゴシック" panose="020B0600070205080204" pitchFamily="50" charset="-128"/>
              </a:defRPr>
            </a:lvl5pPr>
            <a:lvl6pPr marL="2538444"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997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61515"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2304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926E864-63D9-4875-BAC1-D64D3077263E}" type="slidenum">
              <a:rPr lang="ja-JP" altLang="en-US" smtClean="0">
                <a:latin typeface="Calibri" panose="020F0502020204030204" pitchFamily="34" charset="0"/>
              </a:rPr>
              <a:pPr/>
              <a:t>48</a:t>
            </a:fld>
            <a:endParaRPr lang="ja-JP" altLang="en-US">
              <a:latin typeface="Calibri" panose="020F0502020204030204" pitchFamily="34" charset="0"/>
            </a:endParaRPr>
          </a:p>
        </p:txBody>
      </p:sp>
      <p:sp>
        <p:nvSpPr>
          <p:cNvPr id="1879" name="Rectangle 2"/>
          <p:cNvSpPr>
            <a:spLocks noGrp="1" noRot="1" noChangeAspect="1" noTextEdit="1"/>
          </p:cNvSpPr>
          <p:nvPr>
            <p:ph type="sldImg"/>
          </p:nvPr>
        </p:nvSpPr>
        <p:spPr>
          <a:xfrm>
            <a:off x="2709863" y="515938"/>
            <a:ext cx="4584700" cy="2579687"/>
          </a:xfrm>
          <a:noFill/>
          <a:ln>
            <a:solidFill>
              <a:srgbClr val="000000"/>
            </a:solidFill>
            <a:miter lim="800000"/>
            <a:headEnd/>
            <a:tailEnd/>
          </a:ln>
        </p:spPr>
      </p:sp>
      <p:sp>
        <p:nvSpPr>
          <p:cNvPr id="1880" name="Rectangle 3"/>
          <p:cNvSpPr>
            <a:spLocks noGrp="1" noChangeArrowheads="1"/>
          </p:cNvSpPr>
          <p:nvPr>
            <p:ph type="body" idx="1"/>
          </p:nvPr>
        </p:nvSpPr>
        <p:spPr>
          <a:noFill/>
        </p:spPr>
        <p:txBody>
          <a:bodyPr/>
          <a:lstStyle/>
          <a:p>
            <a:endParaRPr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 name="スライド番号プレースホルダー 6"/>
          <p:cNvSpPr>
            <a:spLocks noGrp="1"/>
          </p:cNvSpPr>
          <p:nvPr>
            <p:ph type="sldNum" sz="quarter" idx="5"/>
          </p:nvPr>
        </p:nvSpPr>
        <p:spPr>
          <a:noFill/>
        </p:spPr>
        <p:txBody>
          <a:bodyPr/>
          <a:lstStyle>
            <a:lvl1pPr defTabSz="929480">
              <a:defRPr kumimoji="1">
                <a:solidFill>
                  <a:schemeClr val="tx1"/>
                </a:solidFill>
                <a:latin typeface="Arial" panose="020B0604020202020204" pitchFamily="34" charset="0"/>
                <a:ea typeface="ＭＳ Ｐゴシック" panose="020B0600070205080204" pitchFamily="50" charset="-128"/>
              </a:defRPr>
            </a:lvl1pPr>
            <a:lvl2pPr marL="749995" indent="-288460" defTabSz="929480">
              <a:defRPr kumimoji="1">
                <a:solidFill>
                  <a:schemeClr val="tx1"/>
                </a:solidFill>
                <a:latin typeface="Arial" panose="020B0604020202020204" pitchFamily="34" charset="0"/>
                <a:ea typeface="ＭＳ Ｐゴシック" panose="020B0600070205080204" pitchFamily="50" charset="-128"/>
              </a:defRPr>
            </a:lvl2pPr>
            <a:lvl3pPr marL="1153838" indent="-230768" defTabSz="929480">
              <a:defRPr kumimoji="1">
                <a:solidFill>
                  <a:schemeClr val="tx1"/>
                </a:solidFill>
                <a:latin typeface="Arial" panose="020B0604020202020204" pitchFamily="34" charset="0"/>
                <a:ea typeface="ＭＳ Ｐゴシック" panose="020B0600070205080204" pitchFamily="50" charset="-128"/>
              </a:defRPr>
            </a:lvl3pPr>
            <a:lvl4pPr marL="1615374" indent="-230768" defTabSz="929480">
              <a:defRPr kumimoji="1">
                <a:solidFill>
                  <a:schemeClr val="tx1"/>
                </a:solidFill>
                <a:latin typeface="Arial" panose="020B0604020202020204" pitchFamily="34" charset="0"/>
                <a:ea typeface="ＭＳ Ｐゴシック" panose="020B0600070205080204" pitchFamily="50" charset="-128"/>
              </a:defRPr>
            </a:lvl4pPr>
            <a:lvl5pPr marL="2076908" indent="-230768" defTabSz="929480">
              <a:defRPr kumimoji="1">
                <a:solidFill>
                  <a:schemeClr val="tx1"/>
                </a:solidFill>
                <a:latin typeface="Arial" panose="020B0604020202020204" pitchFamily="34" charset="0"/>
                <a:ea typeface="ＭＳ Ｐゴシック" panose="020B0600070205080204" pitchFamily="50" charset="-128"/>
              </a:defRPr>
            </a:lvl5pPr>
            <a:lvl6pPr marL="2538444"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997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61515"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2304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678DCDD-0025-4D57-9252-DCF9EA65ABF3}" type="slidenum">
              <a:rPr lang="ja-JP" altLang="en-US" smtClean="0">
                <a:latin typeface="Calibri" panose="020F0502020204030204" pitchFamily="34" charset="0"/>
              </a:rPr>
              <a:pPr/>
              <a:t>49</a:t>
            </a:fld>
            <a:endParaRPr lang="ja-JP" altLang="en-US">
              <a:latin typeface="Calibri" panose="020F0502020204030204" pitchFamily="34" charset="0"/>
            </a:endParaRPr>
          </a:p>
        </p:txBody>
      </p:sp>
      <p:sp>
        <p:nvSpPr>
          <p:cNvPr id="1887" name="Rectangle 2"/>
          <p:cNvSpPr>
            <a:spLocks noGrp="1" noRot="1" noChangeAspect="1" noTextEdit="1"/>
          </p:cNvSpPr>
          <p:nvPr>
            <p:ph type="sldImg"/>
          </p:nvPr>
        </p:nvSpPr>
        <p:spPr>
          <a:xfrm>
            <a:off x="2709863" y="515938"/>
            <a:ext cx="4584700" cy="2579687"/>
          </a:xfrm>
          <a:noFill/>
          <a:ln>
            <a:solidFill>
              <a:srgbClr val="000000"/>
            </a:solidFill>
            <a:miter lim="800000"/>
            <a:headEnd/>
            <a:tailEnd/>
          </a:ln>
        </p:spPr>
      </p:sp>
      <p:sp>
        <p:nvSpPr>
          <p:cNvPr id="1888" name="Rectangle 3"/>
          <p:cNvSpPr>
            <a:spLocks noGrp="1" noChangeArrowheads="1"/>
          </p:cNvSpPr>
          <p:nvPr>
            <p:ph type="body" idx="1"/>
          </p:nvPr>
        </p:nvSpPr>
        <p:spPr>
          <a:noFill/>
        </p:spPr>
        <p:txBody>
          <a:bodyPr/>
          <a:lstStyle/>
          <a:p>
            <a:endParaRPr lang="ja-JP"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スライド イメージ プレースホルダー 1"/>
          <p:cNvSpPr>
            <a:spLocks noGrp="1" noRot="1" noChangeAspect="1"/>
          </p:cNvSpPr>
          <p:nvPr>
            <p:ph type="sldImg"/>
          </p:nvPr>
        </p:nvSpPr>
        <p:spPr/>
      </p:sp>
      <p:sp>
        <p:nvSpPr>
          <p:cNvPr id="1500" name="ノート プレースホルダー 2"/>
          <p:cNvSpPr>
            <a:spLocks noGrp="1"/>
          </p:cNvSpPr>
          <p:nvPr>
            <p:ph type="body" idx="1"/>
          </p:nvPr>
        </p:nvSpPr>
        <p:spPr/>
        <p:txBody>
          <a:bodyPr/>
          <a:lstStyle/>
          <a:p>
            <a:endParaRPr kumimoji="1" lang="ja-JP" altLang="en-US" dirty="0"/>
          </a:p>
        </p:txBody>
      </p:sp>
      <p:sp>
        <p:nvSpPr>
          <p:cNvPr id="1501" name="スライド番号プレースホルダー 3"/>
          <p:cNvSpPr>
            <a:spLocks noGrp="1"/>
          </p:cNvSpPr>
          <p:nvPr>
            <p:ph type="sldNum" sz="quarter" idx="10"/>
          </p:nvPr>
        </p:nvSpPr>
        <p:spPr/>
        <p:txBody>
          <a:bodyPr/>
          <a:lstStyle/>
          <a:p>
            <a:fld id="{0F615A3C-7D51-4B6B-8AC9-156B2755C2A1}" type="slidenum">
              <a:rPr kumimoji="1" lang="ja-JP" altLang="en-US" smtClean="0"/>
              <a:t>50</a:t>
            </a:fld>
            <a:endParaRPr kumimoji="1" lang="ja-JP" altLang="en-US"/>
          </a:p>
        </p:txBody>
      </p:sp>
      <p:sp>
        <p:nvSpPr>
          <p:cNvPr id="150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5242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スライド イメージ プレースホルダー 1"/>
          <p:cNvSpPr>
            <a:spLocks noGrp="1" noRot="1" noChangeAspect="1"/>
          </p:cNvSpPr>
          <p:nvPr>
            <p:ph type="sldImg"/>
          </p:nvPr>
        </p:nvSpPr>
        <p:spPr>
          <a:xfrm>
            <a:off x="2897188" y="854075"/>
            <a:ext cx="4092575" cy="2301875"/>
          </a:xfrm>
        </p:spPr>
      </p:sp>
      <p:sp>
        <p:nvSpPr>
          <p:cNvPr id="1259" name="ノート プレースホルダー 2"/>
          <p:cNvSpPr>
            <a:spLocks noGrp="1"/>
          </p:cNvSpPr>
          <p:nvPr>
            <p:ph type="body" idx="1"/>
          </p:nvPr>
        </p:nvSpPr>
        <p:spPr/>
        <p:txBody>
          <a:bodyPr/>
          <a:lstStyle/>
          <a:p>
            <a:r>
              <a:rPr kumimoji="1" lang="ja-JP" altLang="en-US" dirty="0"/>
              <a:t>ケアマネジメントプロセスで確認します。</a:t>
            </a:r>
            <a:endParaRPr kumimoji="1" lang="en-US" altLang="ja-JP" dirty="0"/>
          </a:p>
          <a:p>
            <a:endParaRPr kumimoji="1" lang="ja-JP" altLang="en-US" dirty="0"/>
          </a:p>
        </p:txBody>
      </p:sp>
      <p:sp>
        <p:nvSpPr>
          <p:cNvPr id="1260" name="スライド番号プレースホルダー 3"/>
          <p:cNvSpPr>
            <a:spLocks noGrp="1"/>
          </p:cNvSpPr>
          <p:nvPr>
            <p:ph type="sldNum" sz="quarter" idx="5"/>
          </p:nvPr>
        </p:nvSpPr>
        <p:spPr/>
        <p:txBody>
          <a:bodyPr/>
          <a:lstStyle/>
          <a:p>
            <a:pPr defTabSz="457192">
              <a:defRPr/>
            </a:pPr>
            <a:fld id="{0F615A3C-7D51-4B6B-8AC9-156B2755C2A1}" type="slidenum">
              <a:rPr lang="ja-JP" altLang="en-US">
                <a:solidFill>
                  <a:prstClr val="black"/>
                </a:solidFill>
                <a:latin typeface="Calibri"/>
                <a:ea typeface="ＭＳ Ｐゴシック" panose="020B0600070205080204" pitchFamily="50" charset="-128"/>
              </a:rPr>
              <a:pPr defTabSz="457192">
                <a:defRPr/>
              </a:pPr>
              <a:t>5</a:t>
            </a:fld>
            <a:endParaRPr lang="ja-JP" altLang="en-US">
              <a:solidFill>
                <a:prstClr val="black"/>
              </a:solidFill>
              <a:latin typeface="Calibri"/>
              <a:ea typeface="ＭＳ Ｐゴシック" panose="020B0600070205080204" pitchFamily="50" charset="-128"/>
            </a:endParaRPr>
          </a:p>
        </p:txBody>
      </p:sp>
      <p:sp>
        <p:nvSpPr>
          <p:cNvPr id="1261"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48181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スライド イメージ プレースホルダー 1"/>
          <p:cNvSpPr>
            <a:spLocks noGrp="1" noRot="1" noChangeAspect="1"/>
          </p:cNvSpPr>
          <p:nvPr>
            <p:ph type="sldImg"/>
          </p:nvPr>
        </p:nvSpPr>
        <p:spPr/>
      </p:sp>
      <p:sp>
        <p:nvSpPr>
          <p:cNvPr id="1356" name="ノート プレースホルダー 2"/>
          <p:cNvSpPr>
            <a:spLocks noGrp="1"/>
          </p:cNvSpPr>
          <p:nvPr>
            <p:ph type="body" idx="1"/>
          </p:nvPr>
        </p:nvSpPr>
        <p:spPr/>
        <p:txBody>
          <a:bodyPr/>
          <a:lstStyle/>
          <a:p>
            <a:endParaRPr kumimoji="1" lang="ja-JP" altLang="en-US" dirty="0"/>
          </a:p>
        </p:txBody>
      </p:sp>
      <p:sp>
        <p:nvSpPr>
          <p:cNvPr id="1357" name="スライド番号プレースホルダー 3"/>
          <p:cNvSpPr>
            <a:spLocks noGrp="1"/>
          </p:cNvSpPr>
          <p:nvPr>
            <p:ph type="sldNum" sz="quarter" idx="10"/>
          </p:nvPr>
        </p:nvSpPr>
        <p:spPr/>
        <p:txBody>
          <a:bodyPr/>
          <a:lstStyle/>
          <a:p>
            <a:pPr defTabSz="462183">
              <a:defRPr/>
            </a:pPr>
            <a:fld id="{0F615A3C-7D51-4B6B-8AC9-156B2755C2A1}" type="slidenum">
              <a:rPr lang="ja-JP" altLang="en-US">
                <a:solidFill>
                  <a:prstClr val="black"/>
                </a:solidFill>
                <a:latin typeface="Calibri"/>
                <a:ea typeface="ＭＳ Ｐゴシック" panose="020B0600070205080204" pitchFamily="50" charset="-128"/>
              </a:rPr>
              <a:pPr defTabSz="462183">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781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 name="スライド イメージ プレースホルダー 1"/>
          <p:cNvSpPr>
            <a:spLocks noGrp="1" noRot="1" noChangeAspect="1"/>
          </p:cNvSpPr>
          <p:nvPr>
            <p:ph type="sldImg"/>
          </p:nvPr>
        </p:nvSpPr>
        <p:spPr/>
      </p:sp>
      <p:sp>
        <p:nvSpPr>
          <p:cNvPr id="1895" name="ノート プレースホルダー 2"/>
          <p:cNvSpPr>
            <a:spLocks noGrp="1"/>
          </p:cNvSpPr>
          <p:nvPr>
            <p:ph type="body" idx="1"/>
          </p:nvPr>
        </p:nvSpPr>
        <p:spPr/>
        <p:txBody>
          <a:bodyPr/>
          <a:lstStyle/>
          <a:p>
            <a:r>
              <a:rPr kumimoji="1" lang="ja-JP" altLang="en-US" dirty="0"/>
              <a:t>ここまでの説明で</a:t>
            </a:r>
            <a:r>
              <a:rPr kumimoji="1" lang="en-US" altLang="ja-JP" dirty="0"/>
              <a:t>5</a:t>
            </a:r>
            <a:r>
              <a:rPr kumimoji="1" lang="ja-JP" altLang="en-US" dirty="0"/>
              <a:t>分　①が残りの</a:t>
            </a:r>
            <a:r>
              <a:rPr kumimoji="1" lang="en-US" altLang="ja-JP" dirty="0"/>
              <a:t>20</a:t>
            </a:r>
            <a:r>
              <a:rPr kumimoji="1" lang="ja-JP" altLang="en-US" dirty="0"/>
              <a:t>分の意味</a:t>
            </a:r>
          </a:p>
        </p:txBody>
      </p:sp>
      <p:sp>
        <p:nvSpPr>
          <p:cNvPr id="1896" name="スライド番号プレースホルダー 3"/>
          <p:cNvSpPr>
            <a:spLocks noGrp="1"/>
          </p:cNvSpPr>
          <p:nvPr>
            <p:ph type="sldNum" sz="quarter" idx="10"/>
          </p:nvPr>
        </p:nvSpPr>
        <p:spPr/>
        <p:txBody>
          <a:bodyPr/>
          <a:lstStyle/>
          <a:p>
            <a:fld id="{0F615A3C-7D51-4B6B-8AC9-156B2755C2A1}" type="slidenum">
              <a:rPr kumimoji="1" lang="ja-JP" altLang="en-US" smtClean="0"/>
              <a:t>53</a:t>
            </a:fld>
            <a:endParaRPr kumimoji="1" lang="ja-JP" altLang="en-US"/>
          </a:p>
        </p:txBody>
      </p:sp>
      <p:sp>
        <p:nvSpPr>
          <p:cNvPr id="189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50752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 name="スライド イメージ プレースホルダー 1"/>
          <p:cNvSpPr>
            <a:spLocks noGrp="1" noRot="1" noChangeAspect="1"/>
          </p:cNvSpPr>
          <p:nvPr>
            <p:ph type="sldImg"/>
          </p:nvPr>
        </p:nvSpPr>
        <p:spPr/>
      </p:sp>
      <p:sp>
        <p:nvSpPr>
          <p:cNvPr id="1903" name="ノート プレースホルダー 2"/>
          <p:cNvSpPr>
            <a:spLocks noGrp="1"/>
          </p:cNvSpPr>
          <p:nvPr>
            <p:ph type="body" idx="1"/>
          </p:nvPr>
        </p:nvSpPr>
        <p:spPr/>
        <p:txBody>
          <a:bodyPr/>
          <a:lstStyle/>
          <a:p>
            <a:r>
              <a:rPr kumimoji="1" lang="en-US" altLang="ja-JP" dirty="0"/>
              <a:t>11:45</a:t>
            </a:r>
            <a:r>
              <a:rPr kumimoji="1" lang="ja-JP" altLang="en-US" dirty="0"/>
              <a:t>～グループ共有（目安）</a:t>
            </a:r>
            <a:endParaRPr kumimoji="1" lang="en-US" altLang="ja-JP" dirty="0"/>
          </a:p>
        </p:txBody>
      </p:sp>
      <p:sp>
        <p:nvSpPr>
          <p:cNvPr id="1904" name="スライド番号プレースホルダー 3"/>
          <p:cNvSpPr>
            <a:spLocks noGrp="1"/>
          </p:cNvSpPr>
          <p:nvPr>
            <p:ph type="sldNum" sz="quarter" idx="10"/>
          </p:nvPr>
        </p:nvSpPr>
        <p:spPr/>
        <p:txBody>
          <a:bodyPr/>
          <a:lstStyle/>
          <a:p>
            <a:fld id="{0F615A3C-7D51-4B6B-8AC9-156B2755C2A1}" type="slidenum">
              <a:rPr kumimoji="1" lang="ja-JP" altLang="en-US" smtClean="0"/>
              <a:t>54</a:t>
            </a:fld>
            <a:endParaRPr kumimoji="1" lang="ja-JP" altLang="en-US"/>
          </a:p>
        </p:txBody>
      </p:sp>
    </p:spTree>
    <p:extLst>
      <p:ext uri="{BB962C8B-B14F-4D97-AF65-F5344CB8AC3E}">
        <p14:creationId xmlns:p14="http://schemas.microsoft.com/office/powerpoint/2010/main" val="792459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スライド イメージ プレースホルダー 1"/>
          <p:cNvSpPr>
            <a:spLocks noGrp="1" noRot="1" noChangeAspect="1"/>
          </p:cNvSpPr>
          <p:nvPr>
            <p:ph type="sldImg"/>
          </p:nvPr>
        </p:nvSpPr>
        <p:spPr/>
      </p:sp>
      <p:sp>
        <p:nvSpPr>
          <p:cNvPr id="1910" name="ノート プレースホルダー 2"/>
          <p:cNvSpPr>
            <a:spLocks noGrp="1"/>
          </p:cNvSpPr>
          <p:nvPr>
            <p:ph type="body" idx="1"/>
          </p:nvPr>
        </p:nvSpPr>
        <p:spPr/>
        <p:txBody>
          <a:bodyPr/>
          <a:lstStyle/>
          <a:p>
            <a:r>
              <a:rPr kumimoji="1" lang="ja-JP" altLang="en-US" dirty="0"/>
              <a:t>ニーズが変われば、計画も変わる。</a:t>
            </a:r>
            <a:endParaRPr kumimoji="1" lang="en-US" altLang="ja-JP" dirty="0"/>
          </a:p>
          <a:p>
            <a:r>
              <a:rPr kumimoji="1" lang="ja-JP" altLang="en-US" dirty="0"/>
              <a:t>繰り返して本人の希望する生活に近づけていく。</a:t>
            </a:r>
          </a:p>
        </p:txBody>
      </p:sp>
      <p:sp>
        <p:nvSpPr>
          <p:cNvPr id="1911" name="スライド番号プレースホルダー 3"/>
          <p:cNvSpPr>
            <a:spLocks noGrp="1"/>
          </p:cNvSpPr>
          <p:nvPr>
            <p:ph type="sldNum" sz="quarter" idx="10"/>
          </p:nvPr>
        </p:nvSpPr>
        <p:spPr/>
        <p:txBody>
          <a:bodyPr/>
          <a:lstStyle/>
          <a:p>
            <a:fld id="{0F615A3C-7D51-4B6B-8AC9-156B2755C2A1}" type="slidenum">
              <a:rPr kumimoji="1" lang="ja-JP" altLang="en-US" smtClean="0"/>
              <a:t>55</a:t>
            </a:fld>
            <a:endParaRPr kumimoji="1" lang="ja-JP" altLang="en-US"/>
          </a:p>
        </p:txBody>
      </p:sp>
    </p:spTree>
    <p:extLst>
      <p:ext uri="{BB962C8B-B14F-4D97-AF65-F5344CB8AC3E}">
        <p14:creationId xmlns:p14="http://schemas.microsoft.com/office/powerpoint/2010/main" val="2690572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 name="スライド イメージ プレースホルダー 1"/>
          <p:cNvSpPr>
            <a:spLocks noGrp="1" noRot="1" noChangeAspect="1"/>
          </p:cNvSpPr>
          <p:nvPr>
            <p:ph type="sldImg"/>
          </p:nvPr>
        </p:nvSpPr>
        <p:spPr/>
      </p:sp>
      <p:sp>
        <p:nvSpPr>
          <p:cNvPr id="1926" name="ノート プレースホルダー 2"/>
          <p:cNvSpPr>
            <a:spLocks noGrp="1"/>
          </p:cNvSpPr>
          <p:nvPr>
            <p:ph type="body" idx="1"/>
          </p:nvPr>
        </p:nvSpPr>
        <p:spPr/>
        <p:txBody>
          <a:bodyPr/>
          <a:lstStyle/>
          <a:p>
            <a:endParaRPr kumimoji="1" lang="en-US" altLang="ja-JP" dirty="0"/>
          </a:p>
        </p:txBody>
      </p:sp>
      <p:sp>
        <p:nvSpPr>
          <p:cNvPr id="1927" name="スライド番号プレースホルダー 3"/>
          <p:cNvSpPr>
            <a:spLocks noGrp="1"/>
          </p:cNvSpPr>
          <p:nvPr>
            <p:ph type="sldNum" sz="quarter" idx="10"/>
          </p:nvPr>
        </p:nvSpPr>
        <p:spPr/>
        <p:txBody>
          <a:bodyPr/>
          <a:lstStyle/>
          <a:p>
            <a:fld id="{73440C2F-6AB6-43DC-A5D7-81977DFB389A}" type="slidenum">
              <a:rPr kumimoji="1" lang="ja-JP" altLang="en-US" smtClean="0"/>
              <a:t>56</a:t>
            </a:fld>
            <a:endParaRPr kumimoji="1" lang="ja-JP" altLang="en-US"/>
          </a:p>
        </p:txBody>
      </p:sp>
      <p:sp>
        <p:nvSpPr>
          <p:cNvPr id="192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700199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 name="スライド イメージ プレースホルダー 1"/>
          <p:cNvSpPr>
            <a:spLocks noGrp="1" noRot="1" noChangeAspect="1"/>
          </p:cNvSpPr>
          <p:nvPr>
            <p:ph type="sldImg"/>
          </p:nvPr>
        </p:nvSpPr>
        <p:spPr/>
      </p:sp>
      <p:sp>
        <p:nvSpPr>
          <p:cNvPr id="1935" name="ノート プレースホルダー 2"/>
          <p:cNvSpPr>
            <a:spLocks noGrp="1"/>
          </p:cNvSpPr>
          <p:nvPr>
            <p:ph type="body" idx="1"/>
          </p:nvPr>
        </p:nvSpPr>
        <p:spPr/>
        <p:txBody>
          <a:bodyPr/>
          <a:lstStyle/>
          <a:p>
            <a:endParaRPr kumimoji="1" lang="ja-JP" altLang="en-US" b="1" dirty="0"/>
          </a:p>
        </p:txBody>
      </p:sp>
      <p:sp>
        <p:nvSpPr>
          <p:cNvPr id="1936" name="スライド番号プレースホルダー 3"/>
          <p:cNvSpPr>
            <a:spLocks noGrp="1"/>
          </p:cNvSpPr>
          <p:nvPr>
            <p:ph type="sldNum" sz="quarter" idx="5"/>
          </p:nvPr>
        </p:nvSpPr>
        <p:spPr/>
        <p:txBody>
          <a:bodyPr/>
          <a:lstStyle/>
          <a:p>
            <a:fld id="{29BD601E-CC35-4D44-9072-44D059BC992F}" type="slidenum">
              <a:rPr kumimoji="1" lang="ja-JP" altLang="en-US" smtClean="0"/>
              <a:t>57</a:t>
            </a:fld>
            <a:endParaRPr kumimoji="1" lang="ja-JP" altLang="en-US"/>
          </a:p>
        </p:txBody>
      </p:sp>
      <p:sp>
        <p:nvSpPr>
          <p:cNvPr id="193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539784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4DF4-7268-7A9D-421D-E976487020FE}"/>
            </a:ext>
          </a:extLst>
        </p:cNvPr>
        <p:cNvGrpSpPr/>
        <p:nvPr/>
      </p:nvGrpSpPr>
      <p:grpSpPr>
        <a:xfrm>
          <a:off x="0" y="0"/>
          <a:ext cx="0" cy="0"/>
          <a:chOff x="0" y="0"/>
          <a:chExt cx="0" cy="0"/>
        </a:xfrm>
      </p:grpSpPr>
      <p:sp>
        <p:nvSpPr>
          <p:cNvPr id="1925" name="スライド イメージ プレースホルダー 1">
            <a:extLst>
              <a:ext uri="{FF2B5EF4-FFF2-40B4-BE49-F238E27FC236}">
                <a16:creationId xmlns:a16="http://schemas.microsoft.com/office/drawing/2014/main" id="{D4F0D020-3600-4194-2945-EA382E1AF260}"/>
              </a:ext>
            </a:extLst>
          </p:cNvPr>
          <p:cNvSpPr>
            <a:spLocks noGrp="1" noRot="1" noChangeAspect="1"/>
          </p:cNvSpPr>
          <p:nvPr>
            <p:ph type="sldImg"/>
          </p:nvPr>
        </p:nvSpPr>
        <p:spPr/>
      </p:sp>
      <p:sp>
        <p:nvSpPr>
          <p:cNvPr id="1926" name="ノート プレースホルダー 2">
            <a:extLst>
              <a:ext uri="{FF2B5EF4-FFF2-40B4-BE49-F238E27FC236}">
                <a16:creationId xmlns:a16="http://schemas.microsoft.com/office/drawing/2014/main" id="{E29A16D5-F77E-04C6-BE92-276ED0E96E7D}"/>
              </a:ext>
            </a:extLst>
          </p:cNvPr>
          <p:cNvSpPr>
            <a:spLocks noGrp="1"/>
          </p:cNvSpPr>
          <p:nvPr>
            <p:ph type="body" idx="1"/>
          </p:nvPr>
        </p:nvSpPr>
        <p:spPr/>
        <p:txBody>
          <a:bodyPr/>
          <a:lstStyle/>
          <a:p>
            <a:endParaRPr kumimoji="1" lang="en-US" altLang="ja-JP" dirty="0"/>
          </a:p>
        </p:txBody>
      </p:sp>
      <p:sp>
        <p:nvSpPr>
          <p:cNvPr id="1927" name="スライド番号プレースホルダー 3">
            <a:extLst>
              <a:ext uri="{FF2B5EF4-FFF2-40B4-BE49-F238E27FC236}">
                <a16:creationId xmlns:a16="http://schemas.microsoft.com/office/drawing/2014/main" id="{C60B6287-3DA2-5E72-FDC3-CCFB33CEA03D}"/>
              </a:ext>
            </a:extLst>
          </p:cNvPr>
          <p:cNvSpPr>
            <a:spLocks noGrp="1"/>
          </p:cNvSpPr>
          <p:nvPr>
            <p:ph type="sldNum" sz="quarter" idx="10"/>
          </p:nvPr>
        </p:nvSpPr>
        <p:spPr/>
        <p:txBody>
          <a:bodyPr/>
          <a:lstStyle/>
          <a:p>
            <a:fld id="{73440C2F-6AB6-43DC-A5D7-81977DFB389A}" type="slidenum">
              <a:rPr kumimoji="1" lang="ja-JP" altLang="en-US" smtClean="0"/>
              <a:t>58</a:t>
            </a:fld>
            <a:endParaRPr kumimoji="1" lang="ja-JP" altLang="en-US"/>
          </a:p>
        </p:txBody>
      </p:sp>
      <p:sp>
        <p:nvSpPr>
          <p:cNvPr id="1928" name="日付プレースホルダー 1">
            <a:extLst>
              <a:ext uri="{FF2B5EF4-FFF2-40B4-BE49-F238E27FC236}">
                <a16:creationId xmlns:a16="http://schemas.microsoft.com/office/drawing/2014/main" id="{EE81AF81-6341-A3B1-A583-55B4B13EE7B2}"/>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088129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分でこのスライドを説明</a:t>
            </a:r>
            <a:endParaRPr kumimoji="1" lang="en-US" altLang="ja-JP" dirty="0"/>
          </a:p>
          <a:p>
            <a:r>
              <a:rPr kumimoji="1" lang="ja-JP" altLang="en-US" dirty="0"/>
              <a:t>モニタリングを経たうえで、サービス等利用計画の変更が必要となった場合について</a:t>
            </a:r>
            <a:endParaRPr kumimoji="1" lang="en-US" altLang="ja-JP" dirty="0"/>
          </a:p>
          <a:p>
            <a:r>
              <a:rPr kumimoji="1" lang="ja-JP" altLang="en-US" dirty="0"/>
              <a:t>（新ニーズ表を使用するが、主訴から真のニーズの間をみんなで考えることが目的）</a:t>
            </a:r>
            <a:endParaRPr kumimoji="1" lang="en-US" altLang="ja-JP" dirty="0"/>
          </a:p>
          <a:p>
            <a:r>
              <a:rPr kumimoji="1" lang="ja-JP" altLang="en-US" dirty="0"/>
              <a:t>（なぜ、寂しいの主訴なのか？←日中と夜間のギャップ？寂しさの種類の変化？等）</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59</a:t>
            </a:fld>
            <a:endParaRPr kumimoji="1" lang="ja-JP" altLang="en-US"/>
          </a:p>
        </p:txBody>
      </p:sp>
    </p:spTree>
    <p:extLst>
      <p:ext uri="{BB962C8B-B14F-4D97-AF65-F5344CB8AC3E}">
        <p14:creationId xmlns:p14="http://schemas.microsoft.com/office/powerpoint/2010/main" val="21379160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スライド イメージ プレースホルダー 1"/>
          <p:cNvSpPr>
            <a:spLocks noGrp="1" noRot="1" noChangeAspect="1"/>
          </p:cNvSpPr>
          <p:nvPr>
            <p:ph type="sldImg"/>
          </p:nvPr>
        </p:nvSpPr>
        <p:spPr/>
      </p:sp>
      <p:sp>
        <p:nvSpPr>
          <p:cNvPr id="1576" name="ノート プレースホルダー 2"/>
          <p:cNvSpPr>
            <a:spLocks noGrp="1"/>
          </p:cNvSpPr>
          <p:nvPr>
            <p:ph type="body" idx="1"/>
          </p:nvPr>
        </p:nvSpPr>
        <p:spPr/>
        <p:txBody>
          <a:bodyPr/>
          <a:lstStyle/>
          <a:p>
            <a:endParaRPr kumimoji="1" lang="ja-JP" altLang="en-US" sz="1100" dirty="0"/>
          </a:p>
        </p:txBody>
      </p:sp>
      <p:sp>
        <p:nvSpPr>
          <p:cNvPr id="1577" name="スライド番号プレースホルダー 3"/>
          <p:cNvSpPr>
            <a:spLocks noGrp="1"/>
          </p:cNvSpPr>
          <p:nvPr>
            <p:ph type="sldNum" sz="quarter" idx="10"/>
          </p:nvPr>
        </p:nvSpPr>
        <p:spPr/>
        <p:txBody>
          <a:bodyPr/>
          <a:lstStyle/>
          <a:p>
            <a:fld id="{29BD601E-CC35-4D44-9072-44D059BC992F}" type="slidenum">
              <a:rPr kumimoji="1" lang="ja-JP" altLang="en-US" smtClean="0"/>
              <a:t>60</a:t>
            </a:fld>
            <a:endParaRPr kumimoji="1" lang="ja-JP" altLang="en-US"/>
          </a:p>
        </p:txBody>
      </p:sp>
      <p:sp>
        <p:nvSpPr>
          <p:cNvPr id="2" name="日付プレースホルダー 1">
            <a:extLst>
              <a:ext uri="{FF2B5EF4-FFF2-40B4-BE49-F238E27FC236}">
                <a16:creationId xmlns:a16="http://schemas.microsoft.com/office/drawing/2014/main" id="{F554D99A-6312-5224-EB26-68BE7AD57FCF}"/>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138358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DE56-F271-4D97-D151-C6FDB9D0C195}"/>
            </a:ext>
          </a:extLst>
        </p:cNvPr>
        <p:cNvGrpSpPr/>
        <p:nvPr/>
      </p:nvGrpSpPr>
      <p:grpSpPr>
        <a:xfrm>
          <a:off x="0" y="0"/>
          <a:ext cx="0" cy="0"/>
          <a:chOff x="0" y="0"/>
          <a:chExt cx="0" cy="0"/>
        </a:xfrm>
      </p:grpSpPr>
      <p:sp>
        <p:nvSpPr>
          <p:cNvPr id="1934" name="スライド イメージ プレースホルダー 1">
            <a:extLst>
              <a:ext uri="{FF2B5EF4-FFF2-40B4-BE49-F238E27FC236}">
                <a16:creationId xmlns:a16="http://schemas.microsoft.com/office/drawing/2014/main" id="{8A97DD18-378E-B204-4C61-C272264E5F41}"/>
              </a:ext>
            </a:extLst>
          </p:cNvPr>
          <p:cNvSpPr>
            <a:spLocks noGrp="1" noRot="1" noChangeAspect="1"/>
          </p:cNvSpPr>
          <p:nvPr>
            <p:ph type="sldImg"/>
          </p:nvPr>
        </p:nvSpPr>
        <p:spPr/>
      </p:sp>
      <p:sp>
        <p:nvSpPr>
          <p:cNvPr id="1935" name="ノート プレースホルダー 2">
            <a:extLst>
              <a:ext uri="{FF2B5EF4-FFF2-40B4-BE49-F238E27FC236}">
                <a16:creationId xmlns:a16="http://schemas.microsoft.com/office/drawing/2014/main" id="{F1D9EDDD-120C-1975-4D6A-BEDBFC6D0FCF}"/>
              </a:ext>
            </a:extLst>
          </p:cNvPr>
          <p:cNvSpPr>
            <a:spLocks noGrp="1"/>
          </p:cNvSpPr>
          <p:nvPr>
            <p:ph type="body" idx="1"/>
          </p:nvPr>
        </p:nvSpPr>
        <p:spPr/>
        <p:txBody>
          <a:bodyPr/>
          <a:lstStyle/>
          <a:p>
            <a:endParaRPr kumimoji="1" lang="ja-JP" altLang="en-US" b="1" dirty="0"/>
          </a:p>
        </p:txBody>
      </p:sp>
      <p:sp>
        <p:nvSpPr>
          <p:cNvPr id="1936" name="スライド番号プレースホルダー 3">
            <a:extLst>
              <a:ext uri="{FF2B5EF4-FFF2-40B4-BE49-F238E27FC236}">
                <a16:creationId xmlns:a16="http://schemas.microsoft.com/office/drawing/2014/main" id="{DBB45BA4-7783-AB55-5EDE-D52FD20F4BEA}"/>
              </a:ext>
            </a:extLst>
          </p:cNvPr>
          <p:cNvSpPr>
            <a:spLocks noGrp="1"/>
          </p:cNvSpPr>
          <p:nvPr>
            <p:ph type="sldNum" sz="quarter" idx="5"/>
          </p:nvPr>
        </p:nvSpPr>
        <p:spPr/>
        <p:txBody>
          <a:bodyPr/>
          <a:lstStyle/>
          <a:p>
            <a:fld id="{29BD601E-CC35-4D44-9072-44D059BC992F}" type="slidenum">
              <a:rPr kumimoji="1" lang="ja-JP" altLang="en-US" smtClean="0"/>
              <a:t>61</a:t>
            </a:fld>
            <a:endParaRPr kumimoji="1" lang="ja-JP" altLang="en-US"/>
          </a:p>
        </p:txBody>
      </p:sp>
      <p:sp>
        <p:nvSpPr>
          <p:cNvPr id="1937" name="日付プレースホルダー 1">
            <a:extLst>
              <a:ext uri="{FF2B5EF4-FFF2-40B4-BE49-F238E27FC236}">
                <a16:creationId xmlns:a16="http://schemas.microsoft.com/office/drawing/2014/main" id="{4F8E4829-AB7D-EEB7-2436-B862DDA227BC}"/>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33701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四角形 1038"/>
          <p:cNvSpPr>
            <a:spLocks noGrp="1"/>
          </p:cNvSpPr>
          <p:nvPr>
            <p:ph type="dt" idx="1"/>
          </p:nvPr>
        </p:nvSpPr>
        <p:spPr>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270" name="四角形 1039"/>
          <p:cNvSpPr>
            <a:spLocks noGrp="1" noRot="1" noChangeAspect="1"/>
          </p:cNvSpPr>
          <p:nvPr>
            <p:ph type="sldImg" idx="2"/>
          </p:nvPr>
        </p:nvSpPr>
        <p:spPr>
          <a:prstGeom prst="rect">
            <a:avLst/>
          </a:prstGeom>
        </p:spPr>
        <p:txBody>
          <a:bodyPr/>
          <a:lstStyle/>
          <a:p>
            <a:endParaRPr kumimoji="1" lang="ja-JP" altLang="en-US"/>
          </a:p>
        </p:txBody>
      </p:sp>
      <p:sp>
        <p:nvSpPr>
          <p:cNvPr id="1271" name="四角形 1040"/>
          <p:cNvSpPr>
            <a:spLocks noGrp="1"/>
          </p:cNvSpPr>
          <p:nvPr>
            <p:ph type="body" sz="quarter" idx="3"/>
          </p:nvPr>
        </p:nvSpPr>
        <p:spPr>
          <a:prstGeom prst="rect">
            <a:avLst/>
          </a:prstGeom>
        </p:spPr>
        <p:txBody>
          <a:bodyPr/>
          <a:lstStyle/>
          <a:p>
            <a:endParaRPr kumimoji="1" lang="ja-JP" altLang="en-US"/>
          </a:p>
        </p:txBody>
      </p:sp>
      <p:sp>
        <p:nvSpPr>
          <p:cNvPr id="1272" name="四角形 1041"/>
          <p:cNvSpPr>
            <a:spLocks noGrp="1"/>
          </p:cNvSpPr>
          <p:nvPr>
            <p:ph type="sldNum" sz="quarter" idx="5"/>
          </p:nvPr>
        </p:nvSpPr>
        <p:spPr>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 name="スライド イメージ プレースホルダー 1"/>
          <p:cNvSpPr>
            <a:spLocks noGrp="1" noRot="1" noChangeAspect="1"/>
          </p:cNvSpPr>
          <p:nvPr>
            <p:ph type="sldImg"/>
          </p:nvPr>
        </p:nvSpPr>
        <p:spPr/>
      </p:sp>
      <p:sp>
        <p:nvSpPr>
          <p:cNvPr id="1944" name="ノート プレースホルダー 2"/>
          <p:cNvSpPr>
            <a:spLocks noGrp="1"/>
          </p:cNvSpPr>
          <p:nvPr>
            <p:ph type="body" idx="1"/>
          </p:nvPr>
        </p:nvSpPr>
        <p:spPr/>
        <p:txBody>
          <a:bodyPr/>
          <a:lstStyle/>
          <a:p>
            <a:r>
              <a:rPr kumimoji="1" lang="en-US" altLang="ja-JP" dirty="0"/>
              <a:t>4</a:t>
            </a:r>
            <a:r>
              <a:rPr kumimoji="1" lang="ja-JP" altLang="en-US" dirty="0"/>
              <a:t>スライド</a:t>
            </a:r>
            <a:r>
              <a:rPr kumimoji="1" lang="en-US" altLang="ja-JP" dirty="0"/>
              <a:t>5</a:t>
            </a:r>
            <a:r>
              <a:rPr kumimoji="1" lang="ja-JP" altLang="en-US" dirty="0"/>
              <a:t>分で説明</a:t>
            </a:r>
            <a:endParaRPr kumimoji="1" lang="en-US" altLang="ja-JP" dirty="0"/>
          </a:p>
        </p:txBody>
      </p:sp>
      <p:sp>
        <p:nvSpPr>
          <p:cNvPr id="1945" name="スライド番号プレースホルダー 3"/>
          <p:cNvSpPr>
            <a:spLocks noGrp="1"/>
          </p:cNvSpPr>
          <p:nvPr>
            <p:ph type="sldNum" sz="quarter" idx="10"/>
          </p:nvPr>
        </p:nvSpPr>
        <p:spPr/>
        <p:txBody>
          <a:bodyPr/>
          <a:lstStyle/>
          <a:p>
            <a:fld id="{73440C2F-6AB6-43DC-A5D7-81977DFB389A}" type="slidenum">
              <a:rPr kumimoji="1" lang="ja-JP" altLang="en-US" smtClean="0"/>
              <a:t>62</a:t>
            </a:fld>
            <a:endParaRPr kumimoji="1" lang="ja-JP" altLang="en-US"/>
          </a:p>
        </p:txBody>
      </p:sp>
      <p:sp>
        <p:nvSpPr>
          <p:cNvPr id="19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70019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 name="スライド イメージ プレースホルダー 1"/>
          <p:cNvSpPr>
            <a:spLocks noGrp="1" noRot="1" noChangeAspect="1"/>
          </p:cNvSpPr>
          <p:nvPr>
            <p:ph type="sldImg"/>
          </p:nvPr>
        </p:nvSpPr>
        <p:spPr/>
      </p:sp>
      <p:sp>
        <p:nvSpPr>
          <p:cNvPr id="1977" name="ノート プレースホルダー 2"/>
          <p:cNvSpPr>
            <a:spLocks noGrp="1"/>
          </p:cNvSpPr>
          <p:nvPr>
            <p:ph type="body" idx="1"/>
          </p:nvPr>
        </p:nvSpPr>
        <p:spPr/>
        <p:txBody>
          <a:bodyPr/>
          <a:lstStyle/>
          <a:p>
            <a:endParaRPr/>
          </a:p>
        </p:txBody>
      </p:sp>
      <p:sp>
        <p:nvSpPr>
          <p:cNvPr id="1978" name="スライド番号プレースホルダー 3"/>
          <p:cNvSpPr>
            <a:spLocks noGrp="1"/>
          </p:cNvSpPr>
          <p:nvPr>
            <p:ph type="sldNum" sz="quarter" idx="10"/>
          </p:nvPr>
        </p:nvSpPr>
        <p:spPr/>
        <p:txBody>
          <a:bodyPr/>
          <a:lstStyle/>
          <a:p>
            <a:fld id="{0F50682B-4654-463B-B3F8-F3DC42EF2B10}" type="slidenum">
              <a:rPr kumimoji="1" lang="ja-JP" altLang="en-US" smtClean="0"/>
              <a:pPr/>
              <a:t>63</a:t>
            </a:fld>
            <a:endParaRPr kumimoji="1" lang="ja-JP" altLang="en-US"/>
          </a:p>
        </p:txBody>
      </p:sp>
    </p:spTree>
    <p:extLst>
      <p:ext uri="{BB962C8B-B14F-4D97-AF65-F5344CB8AC3E}">
        <p14:creationId xmlns:p14="http://schemas.microsoft.com/office/powerpoint/2010/main" val="554179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スライド イメージ プレースホルダー 1"/>
          <p:cNvSpPr>
            <a:spLocks noGrp="1" noRot="1" noChangeAspect="1"/>
          </p:cNvSpPr>
          <p:nvPr>
            <p:ph type="sldImg"/>
          </p:nvPr>
        </p:nvSpPr>
        <p:spPr/>
      </p:sp>
      <p:sp>
        <p:nvSpPr>
          <p:cNvPr id="1989" name="ノート プレースホルダー 2"/>
          <p:cNvSpPr>
            <a:spLocks noGrp="1"/>
          </p:cNvSpPr>
          <p:nvPr>
            <p:ph type="body" idx="1"/>
          </p:nvPr>
        </p:nvSpPr>
        <p:spPr/>
        <p:txBody>
          <a:bodyPr/>
          <a:lstStyle/>
          <a:p>
            <a:r>
              <a:rPr kumimoji="1" lang="ja-JP" altLang="en-US" dirty="0"/>
              <a:t>最後に、ケアマネジメントにおける「終結」についてです。障害があるからといって、永遠に支援が必要という訳ではなく、スライドにあるように、その役割を終えれば終結となります。</a:t>
            </a:r>
            <a:r>
              <a:rPr lang="ja-JP" altLang="en-US" dirty="0">
                <a:solidFill>
                  <a:prstClr val="black"/>
                </a:solidFill>
              </a:rPr>
              <a:t>計画相談で言いますと、例えば就労を目指して就労移行支援を利用し、就職を達成して職場での定着も良好だと、本人の同意の下、一旦終結するということもあります。</a:t>
            </a:r>
            <a:endParaRPr lang="en-US" altLang="ja-JP" dirty="0">
              <a:solidFill>
                <a:prstClr val="black"/>
              </a:solidFill>
            </a:endParaRPr>
          </a:p>
          <a:p>
            <a:r>
              <a:rPr kumimoji="1" lang="ja-JP" altLang="en-US" dirty="0">
                <a:solidFill>
                  <a:prstClr val="black"/>
                </a:solidFill>
              </a:rPr>
              <a:t>本人が自分の生活の在り方を自分で判断し、コントロールできている“セルフマネジメント”を行っている。</a:t>
            </a:r>
            <a:endParaRPr kumimoji="1" lang="en-US" altLang="ja-JP" dirty="0"/>
          </a:p>
        </p:txBody>
      </p:sp>
      <p:sp>
        <p:nvSpPr>
          <p:cNvPr id="1990" name="スライド番号プレースホルダー 3"/>
          <p:cNvSpPr>
            <a:spLocks noGrp="1"/>
          </p:cNvSpPr>
          <p:nvPr>
            <p:ph type="sldNum" sz="quarter" idx="10"/>
          </p:nvPr>
        </p:nvSpPr>
        <p:spPr/>
        <p:txBody>
          <a:bodyPr/>
          <a:lstStyle/>
          <a:p>
            <a:fld id="{0F50682B-4654-463B-B3F8-F3DC42EF2B10}" type="slidenum">
              <a:rPr kumimoji="1" lang="ja-JP" altLang="en-US" smtClean="0"/>
              <a:pPr/>
              <a:t>64</a:t>
            </a:fld>
            <a:endParaRPr kumimoji="1" lang="ja-JP" altLang="en-US"/>
          </a:p>
        </p:txBody>
      </p:sp>
    </p:spTree>
    <p:extLst>
      <p:ext uri="{BB962C8B-B14F-4D97-AF65-F5344CB8AC3E}">
        <p14:creationId xmlns:p14="http://schemas.microsoft.com/office/powerpoint/2010/main" val="2717684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サービス卒業がニーズ充足自分がいなくても誰かとつながるようになっている。</a:t>
            </a:r>
            <a:endParaRPr kumimoji="1" lang="en-US" altLang="ja-JP" dirty="0"/>
          </a:p>
          <a:p>
            <a:r>
              <a:rPr kumimoji="1" lang="ja-JP" altLang="en-US" dirty="0"/>
              <a:t>テキスト</a:t>
            </a:r>
            <a:r>
              <a:rPr kumimoji="1" lang="en-US" altLang="ja-JP" dirty="0"/>
              <a:t>P96</a:t>
            </a:r>
            <a:r>
              <a:rPr kumimoji="1" lang="ja-JP" altLang="en-US"/>
              <a:t>　山田あさみさんの事例だと一人暮らしの継続～復学～就職～彼と同棲で福祉サービスの利用が無くなり終結＝セルフマネジメントを行えている状態。</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65</a:t>
            </a:fld>
            <a:endParaRPr kumimoji="1" lang="ja-JP" altLang="en-US"/>
          </a:p>
        </p:txBody>
      </p:sp>
    </p:spTree>
    <p:extLst>
      <p:ext uri="{BB962C8B-B14F-4D97-AF65-F5344CB8AC3E}">
        <p14:creationId xmlns:p14="http://schemas.microsoft.com/office/powerpoint/2010/main" val="1354599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 name="スライド イメージ プレースホルダー 1"/>
          <p:cNvSpPr>
            <a:spLocks noGrp="1" noRot="1" noChangeAspect="1"/>
          </p:cNvSpPr>
          <p:nvPr>
            <p:ph type="sldImg"/>
          </p:nvPr>
        </p:nvSpPr>
        <p:spPr/>
      </p:sp>
      <p:sp>
        <p:nvSpPr>
          <p:cNvPr id="1996" name="ノート プレースホルダー 2"/>
          <p:cNvSpPr>
            <a:spLocks noGrp="1"/>
          </p:cNvSpPr>
          <p:nvPr>
            <p:ph type="body" idx="1"/>
          </p:nvPr>
        </p:nvSpPr>
        <p:spPr/>
        <p:txBody>
          <a:bodyPr/>
          <a:lstStyle/>
          <a:p>
            <a:endParaRPr kumimoji="1" lang="ja-JP" altLang="en-US" dirty="0"/>
          </a:p>
        </p:txBody>
      </p:sp>
      <p:sp>
        <p:nvSpPr>
          <p:cNvPr id="1997" name="スライド番号プレースホルダー 3"/>
          <p:cNvSpPr>
            <a:spLocks noGrp="1"/>
          </p:cNvSpPr>
          <p:nvPr>
            <p:ph type="sldNum" sz="quarter" idx="10"/>
          </p:nvPr>
        </p:nvSpPr>
        <p:spPr/>
        <p:txBody>
          <a:bodyPr/>
          <a:lstStyle/>
          <a:p>
            <a:fld id="{0F615A3C-7D51-4B6B-8AC9-156B2755C2A1}" type="slidenum">
              <a:rPr kumimoji="1" lang="ja-JP" altLang="en-US" smtClean="0"/>
              <a:t>66</a:t>
            </a:fld>
            <a:endParaRPr kumimoji="1" lang="ja-JP" altLang="en-US"/>
          </a:p>
        </p:txBody>
      </p:sp>
    </p:spTree>
    <p:extLst>
      <p:ext uri="{BB962C8B-B14F-4D97-AF65-F5344CB8AC3E}">
        <p14:creationId xmlns:p14="http://schemas.microsoft.com/office/powerpoint/2010/main" val="2112354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 name="スライド イメージ プレースホルダー 1"/>
          <p:cNvSpPr>
            <a:spLocks noGrp="1" noRot="1" noChangeAspect="1"/>
          </p:cNvSpPr>
          <p:nvPr>
            <p:ph type="sldImg"/>
          </p:nvPr>
        </p:nvSpPr>
        <p:spPr/>
      </p:sp>
      <p:sp>
        <p:nvSpPr>
          <p:cNvPr id="2004"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7</a:t>
            </a:r>
            <a:r>
              <a:rPr kumimoji="1" lang="ja-JP" altLang="en-US" dirty="0"/>
              <a:t>スライド</a:t>
            </a:r>
            <a:r>
              <a:rPr kumimoji="1" lang="en-US" altLang="ja-JP" dirty="0"/>
              <a:t>5</a:t>
            </a:r>
            <a:r>
              <a:rPr kumimoji="1" lang="ja-JP" altLang="en-US" dirty="0"/>
              <a:t>分で説明</a:t>
            </a:r>
            <a:endParaRPr kumimoji="1" lang="en-US" altLang="ja-JP" dirty="0"/>
          </a:p>
          <a:p>
            <a:endParaRPr kumimoji="1" lang="en-US" altLang="ja-JP" dirty="0"/>
          </a:p>
        </p:txBody>
      </p:sp>
      <p:sp>
        <p:nvSpPr>
          <p:cNvPr id="2005" name="スライド番号プレースホルダー 3"/>
          <p:cNvSpPr>
            <a:spLocks noGrp="1"/>
          </p:cNvSpPr>
          <p:nvPr>
            <p:ph type="sldNum" sz="quarter" idx="10"/>
          </p:nvPr>
        </p:nvSpPr>
        <p:spPr/>
        <p:txBody>
          <a:bodyPr/>
          <a:lstStyle/>
          <a:p>
            <a:fld id="{73440C2F-6AB6-43DC-A5D7-81977DFB389A}" type="slidenum">
              <a:rPr kumimoji="1" lang="ja-JP" altLang="en-US" smtClean="0"/>
              <a:t>67</a:t>
            </a:fld>
            <a:endParaRPr kumimoji="1" lang="ja-JP" altLang="en-US"/>
          </a:p>
        </p:txBody>
      </p:sp>
      <p:sp>
        <p:nvSpPr>
          <p:cNvPr id="200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67162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 name="スライド イメージ プレースホルダー 1"/>
          <p:cNvSpPr>
            <a:spLocks noGrp="1" noRot="1" noChangeAspect="1"/>
          </p:cNvSpPr>
          <p:nvPr>
            <p:ph type="sldImg"/>
          </p:nvPr>
        </p:nvSpPr>
        <p:spPr/>
      </p:sp>
      <p:sp>
        <p:nvSpPr>
          <p:cNvPr id="2040" name="ノート プレースホルダー 2"/>
          <p:cNvSpPr>
            <a:spLocks noGrp="1"/>
          </p:cNvSpPr>
          <p:nvPr>
            <p:ph type="body" idx="1"/>
          </p:nvPr>
        </p:nvSpPr>
        <p:spPr/>
        <p:txBody>
          <a:bodyPr/>
          <a:lstStyle/>
          <a:p>
            <a:r>
              <a:rPr kumimoji="1" lang="ja-JP" altLang="en-US" dirty="0"/>
              <a:t>簡単に講義のおさらい</a:t>
            </a:r>
            <a:endParaRPr kumimoji="1" lang="en-US" altLang="ja-JP" dirty="0"/>
          </a:p>
          <a:p>
            <a:endParaRPr kumimoji="1" lang="en-US" altLang="ja-JP" dirty="0"/>
          </a:p>
          <a:p>
            <a:r>
              <a:rPr kumimoji="1" lang="en-US" altLang="ja-JP" dirty="0"/>
              <a:t>【</a:t>
            </a:r>
            <a:r>
              <a:rPr kumimoji="1" lang="ja-JP" altLang="en-US" dirty="0"/>
              <a:t>相談支援の基本姿勢</a:t>
            </a:r>
            <a:r>
              <a:rPr kumimoji="1" lang="en-US" altLang="ja-JP" dirty="0"/>
              <a:t>】</a:t>
            </a:r>
          </a:p>
          <a:p>
            <a:r>
              <a:rPr kumimoji="1" lang="ja-JP" altLang="en-US" dirty="0"/>
              <a:t>本人主体であること、自己決定支援（意思決定支援が重要であること</a:t>
            </a:r>
            <a:r>
              <a:rPr kumimoji="1" lang="en-US" altLang="ja-JP" dirty="0"/>
              <a:t>…</a:t>
            </a:r>
            <a:r>
              <a:rPr kumimoji="1" lang="ja-JP" altLang="en-US" dirty="0"/>
              <a:t>）</a:t>
            </a:r>
            <a:endParaRPr kumimoji="1" lang="en-US" altLang="ja-JP" dirty="0"/>
          </a:p>
          <a:p>
            <a:endParaRPr kumimoji="1" lang="ja-JP" altLang="en-US" dirty="0"/>
          </a:p>
        </p:txBody>
      </p:sp>
      <p:sp>
        <p:nvSpPr>
          <p:cNvPr id="2041" name="スライド番号プレースホルダー 3"/>
          <p:cNvSpPr>
            <a:spLocks noGrp="1"/>
          </p:cNvSpPr>
          <p:nvPr>
            <p:ph type="sldNum" sz="quarter" idx="10"/>
          </p:nvPr>
        </p:nvSpPr>
        <p:spPr/>
        <p:txBody>
          <a:bodyPr/>
          <a:lstStyle/>
          <a:p>
            <a:fld id="{0F615A3C-7D51-4B6B-8AC9-156B2755C2A1}" type="slidenum">
              <a:rPr kumimoji="1" lang="ja-JP" altLang="en-US" smtClean="0"/>
              <a:t>69</a:t>
            </a:fld>
            <a:endParaRPr kumimoji="1" lang="ja-JP" altLang="en-US"/>
          </a:p>
        </p:txBody>
      </p:sp>
    </p:spTree>
    <p:extLst>
      <p:ext uri="{BB962C8B-B14F-4D97-AF65-F5344CB8AC3E}">
        <p14:creationId xmlns:p14="http://schemas.microsoft.com/office/powerpoint/2010/main" val="553769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スライド イメージ プレースホルダー 1"/>
          <p:cNvSpPr>
            <a:spLocks noGrp="1" noRot="1" noChangeAspect="1"/>
          </p:cNvSpPr>
          <p:nvPr>
            <p:ph type="sldImg"/>
          </p:nvPr>
        </p:nvSpPr>
        <p:spPr/>
      </p:sp>
      <p:sp>
        <p:nvSpPr>
          <p:cNvPr id="2024" name="ノート プレースホルダー 2"/>
          <p:cNvSpPr>
            <a:spLocks noGrp="1"/>
          </p:cNvSpPr>
          <p:nvPr>
            <p:ph type="body" idx="1"/>
          </p:nvPr>
        </p:nvSpPr>
        <p:spPr/>
        <p:txBody>
          <a:bodyPr/>
          <a:lstStyle/>
          <a:p>
            <a:r>
              <a:rPr kumimoji="1" lang="en-US" altLang="ja-JP" dirty="0"/>
              <a:t>【</a:t>
            </a:r>
            <a:r>
              <a:rPr kumimoji="1" lang="ja-JP" altLang="en-US" dirty="0" err="1"/>
              <a:t>障がい</a:t>
            </a:r>
            <a:r>
              <a:rPr kumimoji="1" lang="ja-JP" altLang="en-US" dirty="0"/>
              <a:t>児者の地域生活支援</a:t>
            </a:r>
            <a:r>
              <a:rPr kumimoji="1" lang="en-US" altLang="ja-JP" dirty="0"/>
              <a:t>】</a:t>
            </a:r>
          </a:p>
          <a:p>
            <a:r>
              <a:rPr kumimoji="1" lang="ja-JP" altLang="en-US" dirty="0"/>
              <a:t>ヒューマンファースト</a:t>
            </a:r>
            <a:endParaRPr kumimoji="1" lang="en-US" altLang="ja-JP" dirty="0"/>
          </a:p>
          <a:p>
            <a:r>
              <a:rPr kumimoji="1" lang="en-US" altLang="ja-JP" dirty="0"/>
              <a:t>ICIDH</a:t>
            </a:r>
            <a:r>
              <a:rPr kumimoji="1" lang="ja-JP" altLang="en-US" dirty="0"/>
              <a:t>～</a:t>
            </a:r>
            <a:r>
              <a:rPr kumimoji="1" lang="en-US" altLang="ja-JP" dirty="0"/>
              <a:t>ICF</a:t>
            </a:r>
            <a:r>
              <a:rPr kumimoji="1" lang="ja-JP" altLang="en-US" dirty="0"/>
              <a:t>→障がいの捉え方の変化</a:t>
            </a:r>
            <a:endParaRPr kumimoji="1" lang="en-US" altLang="ja-JP" dirty="0"/>
          </a:p>
        </p:txBody>
      </p:sp>
      <p:sp>
        <p:nvSpPr>
          <p:cNvPr id="2025" name="スライド番号プレースホルダー 3"/>
          <p:cNvSpPr>
            <a:spLocks noGrp="1"/>
          </p:cNvSpPr>
          <p:nvPr>
            <p:ph type="sldNum" sz="quarter" idx="10"/>
          </p:nvPr>
        </p:nvSpPr>
        <p:spPr/>
        <p:txBody>
          <a:bodyPr/>
          <a:lstStyle/>
          <a:p>
            <a:fld id="{0F615A3C-7D51-4B6B-8AC9-156B2755C2A1}" type="slidenum">
              <a:rPr kumimoji="1" lang="ja-JP" altLang="en-US" smtClean="0"/>
              <a:t>70</a:t>
            </a:fld>
            <a:endParaRPr kumimoji="1" lang="ja-JP" altLang="en-US"/>
          </a:p>
        </p:txBody>
      </p:sp>
    </p:spTree>
    <p:extLst>
      <p:ext uri="{BB962C8B-B14F-4D97-AF65-F5344CB8AC3E}">
        <p14:creationId xmlns:p14="http://schemas.microsoft.com/office/powerpoint/2010/main" val="700103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スライド イメージ プレースホルダー 1"/>
          <p:cNvSpPr>
            <a:spLocks noGrp="1" noRot="1" noChangeAspect="1"/>
          </p:cNvSpPr>
          <p:nvPr>
            <p:ph type="sldImg"/>
          </p:nvPr>
        </p:nvSpPr>
        <p:spPr/>
      </p:sp>
      <p:sp>
        <p:nvSpPr>
          <p:cNvPr id="2049" name="ノート プレースホルダー 2"/>
          <p:cNvSpPr>
            <a:spLocks noGrp="1"/>
          </p:cNvSpPr>
          <p:nvPr>
            <p:ph type="body" idx="1"/>
          </p:nvPr>
        </p:nvSpPr>
        <p:spPr/>
        <p:txBody>
          <a:bodyPr/>
          <a:lstStyle/>
          <a:p>
            <a:r>
              <a:rPr kumimoji="1" lang="ja-JP" altLang="en-US" dirty="0"/>
              <a:t>相談支援専門員→主役は本人というところを押さえる。</a:t>
            </a:r>
            <a:endParaRPr kumimoji="1" lang="en-US" altLang="ja-JP" dirty="0"/>
          </a:p>
          <a:p>
            <a:endParaRPr kumimoji="1" lang="en-US" altLang="ja-JP" dirty="0"/>
          </a:p>
          <a:p>
            <a:r>
              <a:rPr kumimoji="1" lang="ja-JP" altLang="en-US" dirty="0"/>
              <a:t>本人のためということは自覚していながらも、本人に関わっていくと支援者の思いが強くなったりすることも少なくない。</a:t>
            </a:r>
            <a:endParaRPr kumimoji="1" lang="en-US" altLang="ja-JP" dirty="0"/>
          </a:p>
          <a:p>
            <a:r>
              <a:rPr kumimoji="1" lang="ja-JP" altLang="en-US" dirty="0"/>
              <a:t>→支援が先回り先回りになり</a:t>
            </a:r>
            <a:endParaRPr kumimoji="1" lang="en-US" altLang="ja-JP" dirty="0"/>
          </a:p>
          <a:p>
            <a:r>
              <a:rPr kumimoji="1" lang="ja-JP" altLang="en-US" dirty="0"/>
              <a:t>→本人のエンパワメントの視点、本人の持っている力が発揮されない生活になりやすい</a:t>
            </a:r>
            <a:r>
              <a:rPr kumimoji="1" lang="en-US" altLang="ja-JP" dirty="0"/>
              <a:t>…</a:t>
            </a:r>
          </a:p>
        </p:txBody>
      </p:sp>
      <p:sp>
        <p:nvSpPr>
          <p:cNvPr id="2050" name="スライド番号プレースホルダー 3"/>
          <p:cNvSpPr>
            <a:spLocks noGrp="1"/>
          </p:cNvSpPr>
          <p:nvPr>
            <p:ph type="sldNum" sz="quarter" idx="10"/>
          </p:nvPr>
        </p:nvSpPr>
        <p:spPr/>
        <p:txBody>
          <a:bodyPr/>
          <a:lstStyle/>
          <a:p>
            <a:pPr defTabSz="459235">
              <a:defRPr/>
            </a:pPr>
            <a:fld id="{0F615A3C-7D51-4B6B-8AC9-156B2755C2A1}" type="slidenum">
              <a:rPr kumimoji="1" lang="ja-JP" altLang="en-US">
                <a:solidFill>
                  <a:prstClr val="black"/>
                </a:solidFill>
                <a:latin typeface="Calibri"/>
                <a:ea typeface="ＭＳ Ｐゴシック" panose="020B0600070205080204" pitchFamily="50" charset="-128"/>
              </a:rPr>
              <a:pPr defTabSz="459235">
                <a:defRPr/>
              </a:pPr>
              <a:t>71</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33775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 name="スライド イメージ プレースホルダー 1"/>
          <p:cNvSpPr>
            <a:spLocks noGrp="1" noRot="1" noChangeAspect="1"/>
          </p:cNvSpPr>
          <p:nvPr>
            <p:ph type="sldImg"/>
          </p:nvPr>
        </p:nvSpPr>
        <p:spPr/>
      </p:sp>
      <p:sp>
        <p:nvSpPr>
          <p:cNvPr id="2015" name="ノート プレースホルダー 2"/>
          <p:cNvSpPr>
            <a:spLocks noGrp="1"/>
          </p:cNvSpPr>
          <p:nvPr>
            <p:ph type="body" idx="1"/>
          </p:nvPr>
        </p:nvSpPr>
        <p:spPr/>
        <p:txBody>
          <a:bodyPr/>
          <a:lstStyle/>
          <a:p>
            <a:endParaRPr kumimoji="1" lang="ja-JP" altLang="en-US" dirty="0"/>
          </a:p>
        </p:txBody>
      </p:sp>
      <p:sp>
        <p:nvSpPr>
          <p:cNvPr id="2016" name="スライド番号プレースホルダー 3"/>
          <p:cNvSpPr>
            <a:spLocks noGrp="1"/>
          </p:cNvSpPr>
          <p:nvPr>
            <p:ph type="sldNum" sz="quarter" idx="10"/>
          </p:nvPr>
        </p:nvSpPr>
        <p:spPr/>
        <p:txBody>
          <a:bodyPr/>
          <a:lstStyle/>
          <a:p>
            <a:fld id="{0F615A3C-7D51-4B6B-8AC9-156B2755C2A1}" type="slidenum">
              <a:rPr kumimoji="1" lang="ja-JP" altLang="en-US" smtClean="0"/>
              <a:t>72</a:t>
            </a:fld>
            <a:endParaRPr kumimoji="1" lang="ja-JP" altLang="en-US"/>
          </a:p>
        </p:txBody>
      </p:sp>
    </p:spTree>
    <p:extLst>
      <p:ext uri="{BB962C8B-B14F-4D97-AF65-F5344CB8AC3E}">
        <p14:creationId xmlns:p14="http://schemas.microsoft.com/office/powerpoint/2010/main" val="365266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 name="スライド イメージ プレースホルダー 1"/>
          <p:cNvSpPr>
            <a:spLocks noGrp="1" noRot="1" noChangeAspect="1"/>
          </p:cNvSpPr>
          <p:nvPr>
            <p:ph type="sldImg"/>
          </p:nvPr>
        </p:nvSpPr>
        <p:spPr/>
      </p:sp>
      <p:sp>
        <p:nvSpPr>
          <p:cNvPr id="1283" name="ノート プレースホルダー 2"/>
          <p:cNvSpPr>
            <a:spLocks noGrp="1"/>
          </p:cNvSpPr>
          <p:nvPr>
            <p:ph type="body" idx="1"/>
          </p:nvPr>
        </p:nvSpPr>
        <p:spPr/>
        <p:txBody>
          <a:bodyPr/>
          <a:lstStyle/>
          <a:p>
            <a:r>
              <a:rPr kumimoji="1" lang="ja-JP" altLang="en-US" dirty="0"/>
              <a:t>本人の希望する生活の実現に向けて、情報を収集し、整理して、根拠をもって本人を理解する・語れることを目指します。対応から考えてしまうと、極限られた選択肢しか浮かばなかったり、課題ばかりに目がいってしまいがちなので、ニーズを整理した上で、その実現方法を考えることが大切です。本人をよく知ることで、本人の得意なことや恵まれた環境（ストレングス）にも気づきやすくなり、本人の役割・出番も増えて（エンパワメント）、前向きな支援につながります。</a:t>
            </a:r>
            <a:endParaRPr kumimoji="1" lang="en-US" altLang="ja-JP" dirty="0"/>
          </a:p>
        </p:txBody>
      </p:sp>
      <p:sp>
        <p:nvSpPr>
          <p:cNvPr id="1284" name="スライド番号プレースホルダー 3"/>
          <p:cNvSpPr>
            <a:spLocks noGrp="1"/>
          </p:cNvSpPr>
          <p:nvPr>
            <p:ph type="sldNum" sz="quarter" idx="10"/>
          </p:nvPr>
        </p:nvSpPr>
        <p:spPr/>
        <p:txBody>
          <a:bodyPr/>
          <a:lstStyle/>
          <a:p>
            <a:fld id="{0F50682B-4654-463B-B3F8-F3DC42EF2B10}" type="slidenum">
              <a:rPr kumimoji="1" lang="ja-JP" altLang="en-US" smtClean="0"/>
              <a:pPr/>
              <a:t>7</a:t>
            </a:fld>
            <a:endParaRPr kumimoji="1" lang="ja-JP" altLang="en-US"/>
          </a:p>
        </p:txBody>
      </p:sp>
    </p:spTree>
    <p:extLst>
      <p:ext uri="{BB962C8B-B14F-4D97-AF65-F5344CB8AC3E}">
        <p14:creationId xmlns:p14="http://schemas.microsoft.com/office/powerpoint/2010/main" val="13744904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 name="スライド イメージ プレースホルダー 1"/>
          <p:cNvSpPr>
            <a:spLocks noGrp="1" noRot="1" noChangeAspect="1"/>
          </p:cNvSpPr>
          <p:nvPr>
            <p:ph type="sldImg"/>
          </p:nvPr>
        </p:nvSpPr>
        <p:spPr/>
      </p:sp>
      <p:sp>
        <p:nvSpPr>
          <p:cNvPr id="2033" name="ノート プレースホルダー 2"/>
          <p:cNvSpPr>
            <a:spLocks noGrp="1"/>
          </p:cNvSpPr>
          <p:nvPr>
            <p:ph type="body" idx="1"/>
          </p:nvPr>
        </p:nvSpPr>
        <p:spPr/>
        <p:txBody>
          <a:bodyPr/>
          <a:lstStyle/>
          <a:p>
            <a:r>
              <a:rPr kumimoji="1" lang="ja-JP" altLang="en-US" dirty="0"/>
              <a:t>誰だって夢を持っており、できないからあきらめる</a:t>
            </a:r>
            <a:r>
              <a:rPr kumimoji="1" lang="en-US" altLang="ja-JP" dirty="0"/>
              <a:t>…</a:t>
            </a:r>
            <a:r>
              <a:rPr kumimoji="1" lang="ja-JP" altLang="en-US" dirty="0"/>
              <a:t>障害があるから我慢する</a:t>
            </a:r>
            <a:r>
              <a:rPr kumimoji="1" lang="en-US" altLang="ja-JP" dirty="0"/>
              <a:t>…</a:t>
            </a:r>
            <a:r>
              <a:rPr kumimoji="1" lang="ja-JP" altLang="en-US" dirty="0"/>
              <a:t>ではなく、</a:t>
            </a:r>
            <a:endParaRPr kumimoji="1" lang="en-US" altLang="ja-JP" dirty="0"/>
          </a:p>
          <a:p>
            <a:r>
              <a:rPr kumimoji="1" lang="ja-JP" altLang="en-US" dirty="0"/>
              <a:t>どうやったら近づけるか一緒に考えていくとするスタンスが大切</a:t>
            </a:r>
            <a:endParaRPr kumimoji="1" lang="en-US" altLang="ja-JP" dirty="0"/>
          </a:p>
        </p:txBody>
      </p:sp>
      <p:sp>
        <p:nvSpPr>
          <p:cNvPr id="2034" name="スライド番号プレースホルダー 3"/>
          <p:cNvSpPr>
            <a:spLocks noGrp="1"/>
          </p:cNvSpPr>
          <p:nvPr>
            <p:ph type="sldNum" sz="quarter" idx="10"/>
          </p:nvPr>
        </p:nvSpPr>
        <p:spPr/>
        <p:txBody>
          <a:bodyPr/>
          <a:lstStyle/>
          <a:p>
            <a:fld id="{0F615A3C-7D51-4B6B-8AC9-156B2755C2A1}" type="slidenum">
              <a:rPr kumimoji="1" lang="ja-JP" altLang="en-US" smtClean="0"/>
              <a:t>73</a:t>
            </a:fld>
            <a:endParaRPr kumimoji="1" lang="ja-JP" altLang="en-US"/>
          </a:p>
        </p:txBody>
      </p:sp>
    </p:spTree>
    <p:extLst>
      <p:ext uri="{BB962C8B-B14F-4D97-AF65-F5344CB8AC3E}">
        <p14:creationId xmlns:p14="http://schemas.microsoft.com/office/powerpoint/2010/main" val="33964843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スライド イメージ プレースホルダー 1"/>
          <p:cNvSpPr>
            <a:spLocks noGrp="1" noRot="1" noChangeAspect="1"/>
          </p:cNvSpPr>
          <p:nvPr>
            <p:ph type="sldImg"/>
          </p:nvPr>
        </p:nvSpPr>
        <p:spPr/>
      </p:sp>
      <p:sp>
        <p:nvSpPr>
          <p:cNvPr id="2089" name="ノート プレースホルダー 2"/>
          <p:cNvSpPr>
            <a:spLocks noGrp="1"/>
          </p:cNvSpPr>
          <p:nvPr>
            <p:ph type="body" idx="1"/>
          </p:nvPr>
        </p:nvSpPr>
        <p:spPr/>
        <p:txBody>
          <a:bodyPr/>
          <a:lstStyle/>
          <a:p>
            <a:endParaRPr kumimoji="1" lang="ja-JP" altLang="en-US" b="1"/>
          </a:p>
        </p:txBody>
      </p:sp>
      <p:sp>
        <p:nvSpPr>
          <p:cNvPr id="2090" name="スライド番号プレースホルダー 3"/>
          <p:cNvSpPr>
            <a:spLocks noGrp="1"/>
          </p:cNvSpPr>
          <p:nvPr>
            <p:ph type="sldNum" sz="quarter" idx="5"/>
          </p:nvPr>
        </p:nvSpPr>
        <p:spPr/>
        <p:txBody>
          <a:bodyPr/>
          <a:lstStyle/>
          <a:p>
            <a:fld id="{29BD601E-CC35-4D44-9072-44D059BC992F}" type="slidenum">
              <a:rPr kumimoji="1" lang="ja-JP" altLang="en-US" smtClean="0"/>
              <a:t>74</a:t>
            </a:fld>
            <a:endParaRPr kumimoji="1" lang="ja-JP" altLang="en-US"/>
          </a:p>
        </p:txBody>
      </p:sp>
      <p:sp>
        <p:nvSpPr>
          <p:cNvPr id="209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639328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時間が無いときは個人ワーク</a:t>
            </a:r>
            <a:r>
              <a:rPr kumimoji="1" lang="en-US" altLang="ja-JP" dirty="0"/>
              <a:t>5</a:t>
            </a:r>
            <a:r>
              <a:rPr kumimoji="1" lang="ja-JP" altLang="en-US" dirty="0"/>
              <a:t>分</a:t>
            </a:r>
            <a:endParaRPr kumimoji="1" lang="en-US" altLang="ja-JP" dirty="0"/>
          </a:p>
          <a:p>
            <a:r>
              <a:rPr kumimoji="1" lang="ja-JP" altLang="en-US" dirty="0"/>
              <a:t>グループ共有は全体の振り返りのみにすること</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75</a:t>
            </a:fld>
            <a:endParaRPr kumimoji="1" lang="ja-JP" altLang="en-US"/>
          </a:p>
        </p:txBody>
      </p:sp>
    </p:spTree>
    <p:extLst>
      <p:ext uri="{BB962C8B-B14F-4D97-AF65-F5344CB8AC3E}">
        <p14:creationId xmlns:p14="http://schemas.microsoft.com/office/powerpoint/2010/main" val="211506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スライド イメージ プレースホルダー 1"/>
          <p:cNvSpPr>
            <a:spLocks noGrp="1" noRot="1" noChangeAspect="1"/>
          </p:cNvSpPr>
          <p:nvPr>
            <p:ph type="sldImg"/>
          </p:nvPr>
        </p:nvSpPr>
        <p:spPr>
          <a:xfrm>
            <a:off x="2827338" y="847725"/>
            <a:ext cx="4056062" cy="2281238"/>
          </a:xfrm>
        </p:spPr>
      </p:sp>
      <p:sp>
        <p:nvSpPr>
          <p:cNvPr id="1301" name="ノート プレースホルダー 2"/>
          <p:cNvSpPr>
            <a:spLocks noGrp="1"/>
          </p:cNvSpPr>
          <p:nvPr>
            <p:ph type="body" idx="1"/>
          </p:nvPr>
        </p:nvSpPr>
        <p:spPr/>
        <p:txBody>
          <a:bodyPr/>
          <a:lstStyle/>
          <a:p>
            <a:r>
              <a:rPr lang="ja-JP" altLang="en-US" dirty="0"/>
              <a:t>・</a:t>
            </a:r>
            <a:r>
              <a:rPr lang="ja-JP" altLang="en-US" b="1" dirty="0"/>
              <a:t>相談支援従事者としての考え方や相談支援従事者としての基本姿勢は支援の前に重要</a:t>
            </a:r>
            <a:r>
              <a:rPr lang="ja-JP" altLang="en-US" dirty="0"/>
              <a:t>となります。</a:t>
            </a:r>
          </a:p>
          <a:p>
            <a:endParaRPr kumimoji="1" lang="en-US" altLang="ja-JP" dirty="0"/>
          </a:p>
          <a:p>
            <a:r>
              <a:rPr kumimoji="1" lang="ja-JP" altLang="en-US" dirty="0"/>
              <a:t>・</a:t>
            </a:r>
            <a:r>
              <a:rPr kumimoji="1" lang="ja-JP" altLang="en-US" b="1" dirty="0"/>
              <a:t>サービス等利用計画は本人の希望される生活を実現する為の、チームアプローチを行う１つの支援ツール</a:t>
            </a:r>
            <a:r>
              <a:rPr kumimoji="1" lang="ja-JP" altLang="en-US" dirty="0"/>
              <a:t>で、</a:t>
            </a:r>
            <a:r>
              <a:rPr kumimoji="1" lang="ja-JP" altLang="en-US" b="1" dirty="0"/>
              <a:t>本人と一緒に作成するもの</a:t>
            </a:r>
            <a:r>
              <a:rPr kumimoji="1" lang="ja-JP" altLang="en-US" dirty="0"/>
              <a:t>です。</a:t>
            </a:r>
            <a:r>
              <a:rPr lang="ja-JP" altLang="en-US" b="1" dirty="0"/>
              <a:t>言葉の背景や意味を言語化し、「本人の望む暮らしや希望」をどのように実現するのか、という視点で計画を作成していきます</a:t>
            </a:r>
            <a:r>
              <a:rPr lang="ja-JP" altLang="en-US" dirty="0"/>
              <a:t>。</a:t>
            </a:r>
            <a:endParaRPr lang="en-US" altLang="ja-JP" dirty="0"/>
          </a:p>
          <a:p>
            <a:r>
              <a:rPr kumimoji="1" lang="ja-JP" altLang="en-US" b="1" dirty="0">
                <a:solidFill>
                  <a:srgbClr val="FF0000"/>
                </a:solidFill>
              </a:rPr>
              <a:t>ポイントとしては、本人の夢が膨らむような、希望が持てるようなプランニングになっているのか</a:t>
            </a:r>
            <a:r>
              <a:rPr kumimoji="1" lang="en-US" altLang="ja-JP" b="1" dirty="0">
                <a:solidFill>
                  <a:srgbClr val="FF0000"/>
                </a:solidFill>
              </a:rPr>
              <a:t>?</a:t>
            </a:r>
            <a:r>
              <a:rPr kumimoji="1" lang="ja-JP" altLang="en-US" b="1" dirty="0">
                <a:solidFill>
                  <a:srgbClr val="FF0000"/>
                </a:solidFill>
              </a:rPr>
              <a:t>現実味のないプランは、実行に結びつきにくく、相談支援専門員</a:t>
            </a:r>
            <a:r>
              <a:rPr lang="ja-JP" altLang="en-US" b="1" dirty="0">
                <a:solidFill>
                  <a:srgbClr val="FF0000"/>
                </a:solidFill>
              </a:rPr>
              <a:t>が</a:t>
            </a:r>
            <a:r>
              <a:rPr kumimoji="1" lang="ja-JP" altLang="en-US" b="1" dirty="0">
                <a:solidFill>
                  <a:srgbClr val="FF0000"/>
                </a:solidFill>
              </a:rPr>
              <a:t>、夢を叶える応援団の役割分担をしっかりと整理することで、本人が夢や希望を持てるプランに近づいていきます</a:t>
            </a:r>
            <a:r>
              <a:rPr kumimoji="1" lang="ja-JP" altLang="en-US" dirty="0">
                <a:solidFill>
                  <a:srgbClr val="FF0000"/>
                </a:solidFill>
              </a:rPr>
              <a:t>。</a:t>
            </a:r>
            <a:r>
              <a:rPr kumimoji="1" lang="ja-JP" altLang="en-US" dirty="0"/>
              <a:t>サービス等利用計画は利用者本人を含めた「</a:t>
            </a:r>
            <a:r>
              <a:rPr kumimoji="1" lang="ja-JP" altLang="en-US" dirty="0">
                <a:solidFill>
                  <a:srgbClr val="FF0000"/>
                </a:solidFill>
              </a:rPr>
              <a:t>役割分担計画</a:t>
            </a:r>
            <a:r>
              <a:rPr kumimoji="1" lang="ja-JP" altLang="en-US" dirty="0"/>
              <a:t>」とも言えます。何を、誰が、</a:t>
            </a:r>
            <a:r>
              <a:rPr lang="ja-JP" altLang="en-US" dirty="0"/>
              <a:t>いつまでにするのか、が明確になっていることが大切です。</a:t>
            </a:r>
            <a:endParaRPr kumimoji="1" lang="en-US" altLang="ja-JP" dirty="0"/>
          </a:p>
          <a:p>
            <a:endParaRPr kumimoji="1" lang="en-US" altLang="ja-JP" dirty="0"/>
          </a:p>
        </p:txBody>
      </p:sp>
      <p:sp>
        <p:nvSpPr>
          <p:cNvPr id="1302" name="スライド番号プレースホルダー 3"/>
          <p:cNvSpPr>
            <a:spLocks noGrp="1"/>
          </p:cNvSpPr>
          <p:nvPr>
            <p:ph type="sldNum" sz="quarter" idx="10"/>
          </p:nvPr>
        </p:nvSpPr>
        <p:spPr/>
        <p:txBody>
          <a:bodyPr/>
          <a:lstStyle/>
          <a:p>
            <a:fld id="{0F615A3C-7D51-4B6B-8AC9-156B2755C2A1}" type="slidenum">
              <a:rPr kumimoji="1" lang="ja-JP" altLang="en-US" smtClean="0"/>
              <a:t>8</a:t>
            </a:fld>
            <a:endParaRPr kumimoji="1" lang="ja-JP" altLang="en-US"/>
          </a:p>
        </p:txBody>
      </p:sp>
    </p:spTree>
    <p:extLst>
      <p:ext uri="{BB962C8B-B14F-4D97-AF65-F5344CB8AC3E}">
        <p14:creationId xmlns:p14="http://schemas.microsoft.com/office/powerpoint/2010/main" val="126486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 name="スライド イメージ プレースホルダー 1"/>
          <p:cNvSpPr>
            <a:spLocks noGrp="1" noRot="1" noChangeAspect="1"/>
          </p:cNvSpPr>
          <p:nvPr>
            <p:ph type="sldImg"/>
          </p:nvPr>
        </p:nvSpPr>
        <p:spPr/>
      </p:sp>
      <p:sp>
        <p:nvSpPr>
          <p:cNvPr id="1308" name="ノート プレースホルダー 2"/>
          <p:cNvSpPr>
            <a:spLocks noGrp="1"/>
          </p:cNvSpPr>
          <p:nvPr>
            <p:ph type="body" idx="1"/>
          </p:nvPr>
        </p:nvSpPr>
        <p:spPr/>
        <p:txBody>
          <a:bodyPr/>
          <a:lstStyle/>
          <a:p>
            <a:r>
              <a:rPr lang="ja-JP" altLang="en-US" dirty="0"/>
              <a:t>・</a:t>
            </a:r>
            <a:r>
              <a:rPr kumimoji="1" lang="ja-JP" altLang="en-US" b="1" dirty="0"/>
              <a:t>支援の手立てを明確にするためにサービス等利用計画</a:t>
            </a:r>
            <a:r>
              <a:rPr lang="ja-JP" altLang="en-US" b="1" dirty="0"/>
              <a:t>を作成しますが</a:t>
            </a:r>
            <a:r>
              <a:rPr kumimoji="1" lang="ja-JP" altLang="en-US" b="1" dirty="0"/>
              <a:t>、</a:t>
            </a:r>
            <a:r>
              <a:rPr lang="ja-JP" altLang="en-US" b="1" dirty="0"/>
              <a:t>サービス等利用計画は、本人の意向や希望を言語化し、長期目標・短期目標、本人のニーズ、実現するための支援プロセスを計画的に実施する為の役割分担を言語化したものです。</a:t>
            </a:r>
            <a:endParaRPr lang="en-US" altLang="ja-JP" b="1" dirty="0"/>
          </a:p>
          <a:p>
            <a:r>
              <a:rPr lang="ja-JP" altLang="en-US" b="1" dirty="0"/>
              <a:t>・計画は、本人や支援チームが本人の望む暮らしや希望を共有し、その為に何をするのかを確認しながら進めていくものです。そのために、長期目標・短期目標・支援目標があり、</a:t>
            </a:r>
            <a:endParaRPr lang="en-US" altLang="ja-JP" b="1" dirty="0"/>
          </a:p>
          <a:p>
            <a:r>
              <a:rPr kumimoji="1" lang="ja-JP" altLang="en-US" b="1" dirty="0"/>
              <a:t>・長期目標は、本人が目指す生活の具体的なイメージで大きな夢や希望</a:t>
            </a:r>
            <a:r>
              <a:rPr lang="ja-JP" altLang="en-US" b="1" dirty="0"/>
              <a:t>という視点で考えていきます。</a:t>
            </a:r>
            <a:endParaRPr kumimoji="1" lang="en-US" altLang="ja-JP" b="1" dirty="0"/>
          </a:p>
          <a:p>
            <a:r>
              <a:rPr lang="ja-JP" altLang="en-US" b="1" dirty="0"/>
              <a:t>・短期目標は、長期目標に近づくための第</a:t>
            </a:r>
            <a:r>
              <a:rPr lang="en-US" altLang="ja-JP" b="1" dirty="0"/>
              <a:t>1</a:t>
            </a:r>
            <a:r>
              <a:rPr lang="ja-JP" altLang="en-US" b="1" dirty="0"/>
              <a:t>歩となり、達成する事で次の目標への意欲を高める為のファーストステップ。</a:t>
            </a:r>
            <a:endParaRPr lang="en-US" altLang="ja-JP" b="1" dirty="0"/>
          </a:p>
          <a:p>
            <a:r>
              <a:rPr lang="ja-JP" altLang="en-US" b="1" dirty="0"/>
              <a:t>と</a:t>
            </a:r>
            <a:r>
              <a:rPr kumimoji="1" lang="ja-JP" altLang="en-US" b="1" dirty="0"/>
              <a:t>考えます。</a:t>
            </a:r>
            <a:endParaRPr lang="en-US" altLang="ja-JP" b="1" dirty="0"/>
          </a:p>
          <a:p>
            <a:r>
              <a:rPr kumimoji="1" lang="ja-JP" altLang="en-US" b="1" dirty="0"/>
              <a:t>注意</a:t>
            </a:r>
            <a:r>
              <a:rPr lang="ja-JP" altLang="en-US" b="1" dirty="0"/>
              <a:t>して頂きたいポイントとして</a:t>
            </a:r>
            <a:r>
              <a:rPr kumimoji="1" lang="ja-JP" altLang="en-US" b="1" dirty="0"/>
              <a:t>は、目標や本人の役割が多くなりすぎてしまうと、混乱に繋がってしまったり、本人の持つ力以上を要する場合にもなりかねませんので、留意し</a:t>
            </a:r>
            <a:r>
              <a:rPr lang="ja-JP" altLang="en-US" b="1" dirty="0"/>
              <a:t>ていただきたい所となります。</a:t>
            </a:r>
            <a:r>
              <a:rPr kumimoji="1" lang="ja-JP" altLang="en-US" dirty="0"/>
              <a:t>。</a:t>
            </a:r>
            <a:endParaRPr kumimoji="1" lang="en-US" altLang="ja-JP" dirty="0"/>
          </a:p>
          <a:p>
            <a:endParaRPr lang="en-US" altLang="ja-JP" dirty="0"/>
          </a:p>
          <a:p>
            <a:endParaRPr kumimoji="1" lang="ja-JP" altLang="en-US" dirty="0"/>
          </a:p>
        </p:txBody>
      </p:sp>
      <p:sp>
        <p:nvSpPr>
          <p:cNvPr id="1309" name="スライド番号プレースホルダー 3"/>
          <p:cNvSpPr>
            <a:spLocks noGrp="1"/>
          </p:cNvSpPr>
          <p:nvPr>
            <p:ph type="sldNum" sz="quarter" idx="10"/>
          </p:nvPr>
        </p:nvSpPr>
        <p:spPr/>
        <p:txBody>
          <a:bodyPr/>
          <a:lstStyle/>
          <a:p>
            <a:fld id="{29BD601E-CC35-4D44-9072-44D059BC992F}" type="slidenum">
              <a:rPr kumimoji="1" lang="ja-JP" altLang="en-US" smtClean="0"/>
              <a:t>9</a:t>
            </a:fld>
            <a:endParaRPr kumimoji="1" lang="ja-JP" altLang="en-US"/>
          </a:p>
        </p:txBody>
      </p:sp>
    </p:spTree>
    <p:extLst>
      <p:ext uri="{BB962C8B-B14F-4D97-AF65-F5344CB8AC3E}">
        <p14:creationId xmlns:p14="http://schemas.microsoft.com/office/powerpoint/2010/main" val="297062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8268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73876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773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107"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08" name="Date Placeholder 3"/>
          <p:cNvSpPr>
            <a:spLocks noGrp="1"/>
          </p:cNvSpPr>
          <p:nvPr>
            <p:ph type="dt" sz="half" idx="10"/>
          </p:nvPr>
        </p:nvSpPr>
        <p:spPr/>
        <p:txBody>
          <a:bodyPr/>
          <a:lstStyle/>
          <a:p>
            <a:r>
              <a:rPr lang="en-US" altLang="ja-JP"/>
              <a:t>2022/8/3</a:t>
            </a:r>
            <a:endParaRPr lang="en-US" dirty="0"/>
          </a:p>
        </p:txBody>
      </p:sp>
      <p:sp>
        <p:nvSpPr>
          <p:cNvPr id="1109" name="Footer Placeholder 4"/>
          <p:cNvSpPr>
            <a:spLocks noGrp="1"/>
          </p:cNvSpPr>
          <p:nvPr>
            <p:ph type="ftr" sz="quarter" idx="11"/>
          </p:nvPr>
        </p:nvSpPr>
        <p:spPr/>
        <p:txBody>
          <a:bodyPr/>
          <a:lstStyle/>
          <a:p>
            <a:endParaRPr lang="en-US" dirty="0"/>
          </a:p>
        </p:txBody>
      </p:sp>
      <p:sp>
        <p:nvSpPr>
          <p:cNvPr id="1110"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3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Title 1"/>
          <p:cNvSpPr>
            <a:spLocks noGrp="1"/>
          </p:cNvSpPr>
          <p:nvPr>
            <p:ph type="title"/>
          </p:nvPr>
        </p:nvSpPr>
        <p:spPr/>
        <p:txBody>
          <a:bodyPr/>
          <a:lstStyle/>
          <a:p>
            <a:r>
              <a:rPr lang="ja-JP" altLang="en-US"/>
              <a:t>マスター タイトルの書式設定</a:t>
            </a:r>
            <a:endParaRPr lang="en-US" dirty="0"/>
          </a:p>
        </p:txBody>
      </p:sp>
      <p:sp>
        <p:nvSpPr>
          <p:cNvPr id="111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4" name="Date Placeholder 3"/>
          <p:cNvSpPr>
            <a:spLocks noGrp="1"/>
          </p:cNvSpPr>
          <p:nvPr>
            <p:ph type="dt" sz="half" idx="10"/>
          </p:nvPr>
        </p:nvSpPr>
        <p:spPr/>
        <p:txBody>
          <a:bodyPr/>
          <a:lstStyle/>
          <a:p>
            <a:r>
              <a:rPr lang="en-US" altLang="ja-JP"/>
              <a:t>2022/8/3</a:t>
            </a:r>
            <a:endParaRPr lang="en-US" dirty="0"/>
          </a:p>
        </p:txBody>
      </p:sp>
      <p:sp>
        <p:nvSpPr>
          <p:cNvPr id="1115" name="Footer Placeholder 4"/>
          <p:cNvSpPr>
            <a:spLocks noGrp="1"/>
          </p:cNvSpPr>
          <p:nvPr>
            <p:ph type="ftr" sz="quarter" idx="11"/>
          </p:nvPr>
        </p:nvSpPr>
        <p:spPr/>
        <p:txBody>
          <a:bodyPr/>
          <a:lstStyle/>
          <a:p>
            <a:endParaRPr lang="en-US" dirty="0"/>
          </a:p>
        </p:txBody>
      </p:sp>
      <p:sp>
        <p:nvSpPr>
          <p:cNvPr id="111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96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119"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120" name="Date Placeholder 3"/>
          <p:cNvSpPr>
            <a:spLocks noGrp="1"/>
          </p:cNvSpPr>
          <p:nvPr>
            <p:ph type="dt" sz="half" idx="10"/>
          </p:nvPr>
        </p:nvSpPr>
        <p:spPr/>
        <p:txBody>
          <a:bodyPr/>
          <a:lstStyle/>
          <a:p>
            <a:r>
              <a:rPr lang="en-US" altLang="ja-JP"/>
              <a:t>2022/8/3</a:t>
            </a:r>
            <a:endParaRPr lang="en-US" dirty="0"/>
          </a:p>
        </p:txBody>
      </p:sp>
      <p:sp>
        <p:nvSpPr>
          <p:cNvPr id="1121" name="Footer Placeholder 4"/>
          <p:cNvSpPr>
            <a:spLocks noGrp="1"/>
          </p:cNvSpPr>
          <p:nvPr>
            <p:ph type="ftr" sz="quarter" idx="11"/>
          </p:nvPr>
        </p:nvSpPr>
        <p:spPr/>
        <p:txBody>
          <a:bodyPr/>
          <a:lstStyle/>
          <a:p>
            <a:endParaRPr lang="en-US" dirty="0"/>
          </a:p>
        </p:txBody>
      </p:sp>
      <p:sp>
        <p:nvSpPr>
          <p:cNvPr id="1122"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833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Title 1"/>
          <p:cNvSpPr>
            <a:spLocks noGrp="1"/>
          </p:cNvSpPr>
          <p:nvPr>
            <p:ph type="title"/>
          </p:nvPr>
        </p:nvSpPr>
        <p:spPr/>
        <p:txBody>
          <a:bodyPr/>
          <a:lstStyle/>
          <a:p>
            <a:r>
              <a:rPr lang="ja-JP" altLang="en-US"/>
              <a:t>マスター タイトルの書式設定</a:t>
            </a:r>
            <a:endParaRPr lang="en-US" dirty="0"/>
          </a:p>
        </p:txBody>
      </p:sp>
      <p:sp>
        <p:nvSpPr>
          <p:cNvPr id="1125"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26"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27" name="Date Placeholder 4"/>
          <p:cNvSpPr>
            <a:spLocks noGrp="1"/>
          </p:cNvSpPr>
          <p:nvPr>
            <p:ph type="dt" sz="half" idx="10"/>
          </p:nvPr>
        </p:nvSpPr>
        <p:spPr/>
        <p:txBody>
          <a:bodyPr/>
          <a:lstStyle/>
          <a:p>
            <a:r>
              <a:rPr lang="en-US" altLang="ja-JP"/>
              <a:t>2022/8/3</a:t>
            </a:r>
            <a:endParaRPr lang="en-US" dirty="0"/>
          </a:p>
        </p:txBody>
      </p:sp>
      <p:sp>
        <p:nvSpPr>
          <p:cNvPr id="1128" name="Footer Placeholder 5"/>
          <p:cNvSpPr>
            <a:spLocks noGrp="1"/>
          </p:cNvSpPr>
          <p:nvPr>
            <p:ph type="ftr" sz="quarter" idx="11"/>
          </p:nvPr>
        </p:nvSpPr>
        <p:spPr/>
        <p:txBody>
          <a:bodyPr/>
          <a:lstStyle/>
          <a:p>
            <a:endParaRPr lang="en-US" dirty="0"/>
          </a:p>
        </p:txBody>
      </p:sp>
      <p:sp>
        <p:nvSpPr>
          <p:cNvPr id="1129"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5268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132"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33"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34"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35"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36" name="Date Placeholder 6"/>
          <p:cNvSpPr>
            <a:spLocks noGrp="1"/>
          </p:cNvSpPr>
          <p:nvPr>
            <p:ph type="dt" sz="half" idx="10"/>
          </p:nvPr>
        </p:nvSpPr>
        <p:spPr/>
        <p:txBody>
          <a:bodyPr/>
          <a:lstStyle/>
          <a:p>
            <a:r>
              <a:rPr lang="en-US" altLang="ja-JP"/>
              <a:t>2022/8/3</a:t>
            </a:r>
            <a:endParaRPr lang="en-US" dirty="0"/>
          </a:p>
        </p:txBody>
      </p:sp>
      <p:sp>
        <p:nvSpPr>
          <p:cNvPr id="1137" name="Footer Placeholder 7"/>
          <p:cNvSpPr>
            <a:spLocks noGrp="1"/>
          </p:cNvSpPr>
          <p:nvPr>
            <p:ph type="ftr" sz="quarter" idx="11"/>
          </p:nvPr>
        </p:nvSpPr>
        <p:spPr/>
        <p:txBody>
          <a:bodyPr/>
          <a:lstStyle/>
          <a:p>
            <a:endParaRPr lang="en-US" dirty="0"/>
          </a:p>
        </p:txBody>
      </p:sp>
      <p:sp>
        <p:nvSpPr>
          <p:cNvPr id="1138"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49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Title 1"/>
          <p:cNvSpPr>
            <a:spLocks noGrp="1"/>
          </p:cNvSpPr>
          <p:nvPr>
            <p:ph type="title"/>
          </p:nvPr>
        </p:nvSpPr>
        <p:spPr/>
        <p:txBody>
          <a:bodyPr/>
          <a:lstStyle/>
          <a:p>
            <a:r>
              <a:rPr lang="ja-JP" altLang="en-US"/>
              <a:t>マスター タイトルの書式設定</a:t>
            </a:r>
            <a:endParaRPr lang="en-US" dirty="0"/>
          </a:p>
        </p:txBody>
      </p:sp>
      <p:sp>
        <p:nvSpPr>
          <p:cNvPr id="1141" name="Date Placeholder 2"/>
          <p:cNvSpPr>
            <a:spLocks noGrp="1"/>
          </p:cNvSpPr>
          <p:nvPr>
            <p:ph type="dt" sz="half" idx="10"/>
          </p:nvPr>
        </p:nvSpPr>
        <p:spPr/>
        <p:txBody>
          <a:bodyPr/>
          <a:lstStyle/>
          <a:p>
            <a:r>
              <a:rPr lang="en-US" altLang="ja-JP"/>
              <a:t>2022/8/3</a:t>
            </a:r>
            <a:endParaRPr lang="en-US" dirty="0"/>
          </a:p>
        </p:txBody>
      </p:sp>
      <p:sp>
        <p:nvSpPr>
          <p:cNvPr id="1142" name="Footer Placeholder 3"/>
          <p:cNvSpPr>
            <a:spLocks noGrp="1"/>
          </p:cNvSpPr>
          <p:nvPr>
            <p:ph type="ftr" sz="quarter" idx="11"/>
          </p:nvPr>
        </p:nvSpPr>
        <p:spPr/>
        <p:txBody>
          <a:bodyPr/>
          <a:lstStyle/>
          <a:p>
            <a:endParaRPr lang="en-US" dirty="0"/>
          </a:p>
        </p:txBody>
      </p:sp>
      <p:sp>
        <p:nvSpPr>
          <p:cNvPr id="1143"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87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Date Placeholder 1"/>
          <p:cNvSpPr>
            <a:spLocks noGrp="1"/>
          </p:cNvSpPr>
          <p:nvPr>
            <p:ph type="dt" sz="half" idx="10"/>
          </p:nvPr>
        </p:nvSpPr>
        <p:spPr/>
        <p:txBody>
          <a:bodyPr/>
          <a:lstStyle/>
          <a:p>
            <a:r>
              <a:rPr lang="en-US" altLang="ja-JP"/>
              <a:t>2022/8/3</a:t>
            </a:r>
            <a:endParaRPr lang="en-US" dirty="0"/>
          </a:p>
        </p:txBody>
      </p:sp>
      <p:sp>
        <p:nvSpPr>
          <p:cNvPr id="1146" name="Footer Placeholder 2"/>
          <p:cNvSpPr>
            <a:spLocks noGrp="1"/>
          </p:cNvSpPr>
          <p:nvPr>
            <p:ph type="ftr" sz="quarter" idx="11"/>
          </p:nvPr>
        </p:nvSpPr>
        <p:spPr/>
        <p:txBody>
          <a:bodyPr/>
          <a:lstStyle/>
          <a:p>
            <a:endParaRPr lang="en-US" dirty="0"/>
          </a:p>
        </p:txBody>
      </p:sp>
      <p:sp>
        <p:nvSpPr>
          <p:cNvPr id="1147"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80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49"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150"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152" name="Date Placeholder 4"/>
          <p:cNvSpPr>
            <a:spLocks noGrp="1"/>
          </p:cNvSpPr>
          <p:nvPr>
            <p:ph type="dt" sz="half" idx="10"/>
          </p:nvPr>
        </p:nvSpPr>
        <p:spPr/>
        <p:txBody>
          <a:bodyPr/>
          <a:lstStyle/>
          <a:p>
            <a:r>
              <a:rPr lang="en-US" altLang="ja-JP"/>
              <a:t>2022/8/3</a:t>
            </a:r>
            <a:endParaRPr lang="en-US" dirty="0"/>
          </a:p>
        </p:txBody>
      </p:sp>
      <p:sp>
        <p:nvSpPr>
          <p:cNvPr id="1153" name="Footer Placeholder 5"/>
          <p:cNvSpPr>
            <a:spLocks noGrp="1"/>
          </p:cNvSpPr>
          <p:nvPr>
            <p:ph type="ftr" sz="quarter" idx="11"/>
          </p:nvPr>
        </p:nvSpPr>
        <p:spPr/>
        <p:txBody>
          <a:bodyPr/>
          <a:lstStyle/>
          <a:p>
            <a:endParaRPr lang="en-US" dirty="0"/>
          </a:p>
        </p:txBody>
      </p:sp>
      <p:sp>
        <p:nvSpPr>
          <p:cNvPr id="1154"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26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54625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157"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15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159" name="Date Placeholder 4"/>
          <p:cNvSpPr>
            <a:spLocks noGrp="1"/>
          </p:cNvSpPr>
          <p:nvPr>
            <p:ph type="dt" sz="half" idx="10"/>
          </p:nvPr>
        </p:nvSpPr>
        <p:spPr/>
        <p:txBody>
          <a:bodyPr/>
          <a:lstStyle/>
          <a:p>
            <a:r>
              <a:rPr lang="en-US" altLang="ja-JP"/>
              <a:t>2022/8/3</a:t>
            </a:r>
            <a:endParaRPr lang="en-US" dirty="0"/>
          </a:p>
        </p:txBody>
      </p:sp>
      <p:sp>
        <p:nvSpPr>
          <p:cNvPr id="1160" name="Footer Placeholder 5"/>
          <p:cNvSpPr>
            <a:spLocks noGrp="1"/>
          </p:cNvSpPr>
          <p:nvPr>
            <p:ph type="ftr" sz="quarter" idx="11"/>
          </p:nvPr>
        </p:nvSpPr>
        <p:spPr/>
        <p:txBody>
          <a:bodyPr/>
          <a:lstStyle/>
          <a:p>
            <a:endParaRPr lang="en-US" dirty="0"/>
          </a:p>
        </p:txBody>
      </p:sp>
      <p:sp>
        <p:nvSpPr>
          <p:cNvPr id="1161"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766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63" name="Title 1"/>
          <p:cNvSpPr>
            <a:spLocks noGrp="1"/>
          </p:cNvSpPr>
          <p:nvPr>
            <p:ph type="title"/>
          </p:nvPr>
        </p:nvSpPr>
        <p:spPr/>
        <p:txBody>
          <a:bodyPr/>
          <a:lstStyle/>
          <a:p>
            <a:r>
              <a:rPr lang="ja-JP" altLang="en-US"/>
              <a:t>マスター タイトルの書式設定</a:t>
            </a:r>
            <a:endParaRPr lang="en-US" dirty="0"/>
          </a:p>
        </p:txBody>
      </p:sp>
      <p:sp>
        <p:nvSpPr>
          <p:cNvPr id="1164"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5" name="Date Placeholder 3"/>
          <p:cNvSpPr>
            <a:spLocks noGrp="1"/>
          </p:cNvSpPr>
          <p:nvPr>
            <p:ph type="dt" sz="half" idx="10"/>
          </p:nvPr>
        </p:nvSpPr>
        <p:spPr/>
        <p:txBody>
          <a:bodyPr/>
          <a:lstStyle/>
          <a:p>
            <a:r>
              <a:rPr lang="en-US" altLang="ja-JP"/>
              <a:t>2022/8/3</a:t>
            </a:r>
            <a:endParaRPr lang="en-US" dirty="0"/>
          </a:p>
        </p:txBody>
      </p:sp>
      <p:sp>
        <p:nvSpPr>
          <p:cNvPr id="1166" name="Footer Placeholder 4"/>
          <p:cNvSpPr>
            <a:spLocks noGrp="1"/>
          </p:cNvSpPr>
          <p:nvPr>
            <p:ph type="ftr" sz="quarter" idx="11"/>
          </p:nvPr>
        </p:nvSpPr>
        <p:spPr/>
        <p:txBody>
          <a:bodyPr/>
          <a:lstStyle/>
          <a:p>
            <a:endParaRPr lang="en-US" dirty="0"/>
          </a:p>
        </p:txBody>
      </p:sp>
      <p:sp>
        <p:nvSpPr>
          <p:cNvPr id="116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82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170"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1" name="Date Placeholder 3"/>
          <p:cNvSpPr>
            <a:spLocks noGrp="1"/>
          </p:cNvSpPr>
          <p:nvPr>
            <p:ph type="dt" sz="half" idx="10"/>
          </p:nvPr>
        </p:nvSpPr>
        <p:spPr/>
        <p:txBody>
          <a:bodyPr/>
          <a:lstStyle/>
          <a:p>
            <a:r>
              <a:rPr lang="en-US" altLang="ja-JP"/>
              <a:t>2022/8/3</a:t>
            </a:r>
            <a:endParaRPr lang="en-US" dirty="0"/>
          </a:p>
        </p:txBody>
      </p:sp>
      <p:sp>
        <p:nvSpPr>
          <p:cNvPr id="1172" name="Footer Placeholder 4"/>
          <p:cNvSpPr>
            <a:spLocks noGrp="1"/>
          </p:cNvSpPr>
          <p:nvPr>
            <p:ph type="ftr" sz="quarter" idx="11"/>
          </p:nvPr>
        </p:nvSpPr>
        <p:spPr/>
        <p:txBody>
          <a:bodyPr/>
          <a:lstStyle/>
          <a:p>
            <a:endParaRPr lang="en-US" dirty="0"/>
          </a:p>
        </p:txBody>
      </p:sp>
      <p:sp>
        <p:nvSpPr>
          <p:cNvPr id="117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822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09600" y="1652804"/>
            <a:ext cx="10972800" cy="1344149"/>
          </a:xfrm>
        </p:spPr>
        <p:txBody>
          <a:bodyPr/>
          <a:lstStyle>
            <a:lvl1pPr>
              <a:defRPr b="0"/>
            </a:lvl1pPr>
          </a:lstStyle>
          <a:p>
            <a:r>
              <a:rPr kumimoji="1" lang="ja-JP" altLang="en-US"/>
              <a:t>マスター タイトルの書式設定</a:t>
            </a:r>
            <a:endParaRPr kumimoji="1" lang="ja-JP" altLang="en-US" dirty="0"/>
          </a:p>
        </p:txBody>
      </p:sp>
      <p:sp>
        <p:nvSpPr>
          <p:cNvPr id="1032" name="サブタイトル 2"/>
          <p:cNvSpPr>
            <a:spLocks noGrp="1"/>
          </p:cNvSpPr>
          <p:nvPr>
            <p:ph type="subTitle" idx="1"/>
          </p:nvPr>
        </p:nvSpPr>
        <p:spPr>
          <a:xfrm>
            <a:off x="609600" y="3092963"/>
            <a:ext cx="109728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85953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a:xfrm>
            <a:off x="609600" y="1736814"/>
            <a:ext cx="10972800" cy="428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lvl1pPr>
              <a:defRPr>
                <a:solidFill>
                  <a:schemeClr val="tx1"/>
                </a:solidFill>
              </a:defRPr>
            </a:lvl1pPr>
          </a:lstStyle>
          <a:p>
            <a:r>
              <a:rPr lang="en-US" altLang="ja-JP"/>
              <a:t>2022/8/3</a:t>
            </a:r>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563477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609600" y="2948948"/>
            <a:ext cx="10972800" cy="1056117"/>
          </a:xfrm>
        </p:spPr>
        <p:txBody>
          <a:bodyPr anchor="t"/>
          <a:lstStyle>
            <a:lvl1pPr algn="ctr">
              <a:defRPr sz="4000" b="0" cap="all"/>
            </a:lvl1pPr>
          </a:lstStyle>
          <a:p>
            <a:r>
              <a:rPr kumimoji="1" lang="ja-JP" altLang="en-US"/>
              <a:t>マスター タイトルの書式設定</a:t>
            </a:r>
            <a:endParaRPr kumimoji="1" lang="ja-JP" altLang="en-US" dirty="0"/>
          </a:p>
        </p:txBody>
      </p:sp>
      <p:sp>
        <p:nvSpPr>
          <p:cNvPr id="1044" name="テキスト プレースホルダー 2"/>
          <p:cNvSpPr>
            <a:spLocks noGrp="1"/>
          </p:cNvSpPr>
          <p:nvPr>
            <p:ph type="body" idx="1"/>
          </p:nvPr>
        </p:nvSpPr>
        <p:spPr>
          <a:xfrm>
            <a:off x="609600" y="1184750"/>
            <a:ext cx="109728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51171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50" name="コンテンツ プレースホルダー 2"/>
          <p:cNvSpPr>
            <a:spLocks noGrp="1"/>
          </p:cNvSpPr>
          <p:nvPr>
            <p:ph sz="half" idx="1"/>
          </p:nvPr>
        </p:nvSpPr>
        <p:spPr>
          <a:xfrm>
            <a:off x="609600" y="1736816"/>
            <a:ext cx="5294379"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1" name="コンテンツ プレースホルダー 3"/>
          <p:cNvSpPr>
            <a:spLocks noGrp="1"/>
          </p:cNvSpPr>
          <p:nvPr>
            <p:ph sz="half" idx="2"/>
          </p:nvPr>
        </p:nvSpPr>
        <p:spPr>
          <a:xfrm>
            <a:off x="6240016" y="1736816"/>
            <a:ext cx="53423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2" name="日付プレースホルダー 4"/>
          <p:cNvSpPr>
            <a:spLocks noGrp="1"/>
          </p:cNvSpPr>
          <p:nvPr>
            <p:ph type="dt" sz="half" idx="10"/>
          </p:nvPr>
        </p:nvSpPr>
        <p:spPr/>
        <p:txBody>
          <a:bodyPr/>
          <a:lstStyle/>
          <a:p>
            <a:r>
              <a:rPr kumimoji="1" lang="en-US" altLang="ja-JP"/>
              <a:t>2022/8/3</a:t>
            </a:r>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25285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057" name="テキスト プレースホルダー 2"/>
          <p:cNvSpPr>
            <a:spLocks noGrp="1"/>
          </p:cNvSpPr>
          <p:nvPr>
            <p:ph type="body" idx="1"/>
          </p:nvPr>
        </p:nvSpPr>
        <p:spPr>
          <a:xfrm>
            <a:off x="609600" y="1535114"/>
            <a:ext cx="5294379"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609600"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9" name="テキスト プレースホルダー 4"/>
          <p:cNvSpPr>
            <a:spLocks noGrp="1"/>
          </p:cNvSpPr>
          <p:nvPr>
            <p:ph type="body" sz="quarter" idx="3"/>
          </p:nvPr>
        </p:nvSpPr>
        <p:spPr>
          <a:xfrm>
            <a:off x="6288021" y="1535114"/>
            <a:ext cx="5294379"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28802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1" name="日付プレースホルダー 6"/>
          <p:cNvSpPr>
            <a:spLocks noGrp="1"/>
          </p:cNvSpPr>
          <p:nvPr>
            <p:ph type="dt" sz="half" idx="10"/>
          </p:nvPr>
        </p:nvSpPr>
        <p:spPr/>
        <p:txBody>
          <a:bodyPr/>
          <a:lstStyle/>
          <a:p>
            <a:r>
              <a:rPr kumimoji="1" lang="en-US" altLang="ja-JP"/>
              <a:t>2022/8/3</a:t>
            </a:r>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5813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r>
              <a:rPr kumimoji="1" lang="en-US" altLang="ja-JP"/>
              <a:t>2022/8/3</a:t>
            </a:r>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9676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r>
              <a:rPr kumimoji="1" lang="en-US" altLang="ja-JP"/>
              <a:t>2022/8/3</a:t>
            </a:r>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17994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2393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609602" y="273050"/>
            <a:ext cx="4011084" cy="1162051"/>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75" name="コンテンツ プレースホルダー 2"/>
          <p:cNvSpPr>
            <a:spLocks noGrp="1"/>
          </p:cNvSpPr>
          <p:nvPr>
            <p:ph idx="1"/>
          </p:nvPr>
        </p:nvSpPr>
        <p:spPr>
          <a:xfrm>
            <a:off x="4847861" y="273053"/>
            <a:ext cx="630325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76" name="テキスト プレースホルダー 3"/>
          <p:cNvSpPr>
            <a:spLocks noGrp="1"/>
          </p:cNvSpPr>
          <p:nvPr>
            <p:ph type="body" sz="half" idx="2"/>
          </p:nvPr>
        </p:nvSpPr>
        <p:spPr>
          <a:xfrm>
            <a:off x="609603" y="1700808"/>
            <a:ext cx="4011083"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01534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2389717" y="4689141"/>
            <a:ext cx="7315200" cy="566739"/>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82" name="図プレースホルダー 2"/>
          <p:cNvSpPr>
            <a:spLocks noGrp="1"/>
          </p:cNvSpPr>
          <p:nvPr>
            <p:ph type="pic" idx="1"/>
          </p:nvPr>
        </p:nvSpPr>
        <p:spPr>
          <a:xfrm>
            <a:off x="2389717" y="212644"/>
            <a:ext cx="73152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2389717" y="5301210"/>
            <a:ext cx="73152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61821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609600" y="1736814"/>
            <a:ext cx="10972800" cy="423646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0"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91368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839200" y="274639"/>
            <a:ext cx="2743200" cy="5698644"/>
          </a:xfrm>
        </p:spPr>
        <p:txBody>
          <a:bodyPr vert="eaVert"/>
          <a:lstStyle/>
          <a:p>
            <a:r>
              <a:rPr kumimoji="1" lang="ja-JP" altLang="en-US"/>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609600" y="274639"/>
            <a:ext cx="8026400" cy="56986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6" name="日付プレースホルダー 3"/>
          <p:cNvSpPr>
            <a:spLocks noGrp="1"/>
          </p:cNvSpPr>
          <p:nvPr>
            <p:ph type="dt" sz="half" idx="10"/>
          </p:nvPr>
        </p:nvSpPr>
        <p:spPr/>
        <p:txBody>
          <a:bodyPr/>
          <a:lstStyle/>
          <a:p>
            <a:r>
              <a:rPr kumimoji="1" lang="en-US" altLang="ja-JP"/>
              <a:t>2022/8/3</a:t>
            </a:r>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extLst>
      <p:ext uri="{BB962C8B-B14F-4D97-AF65-F5344CB8AC3E}">
        <p14:creationId xmlns:p14="http://schemas.microsoft.com/office/powerpoint/2010/main" val="129606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47435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r>
              <a:rPr kumimoji="1" lang="en-US" altLang="ja-JP"/>
              <a:t>2022/8/3</a:t>
            </a:r>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607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r>
              <a:rPr kumimoji="1" lang="en-US" altLang="ja-JP"/>
              <a:t>2022/8/3</a:t>
            </a:r>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91019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r>
              <a:rPr kumimoji="1" lang="en-US" altLang="ja-JP"/>
              <a:t>2022/8/3</a:t>
            </a:r>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66990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3016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32862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2022/8/3</a:t>
            </a:r>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47358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10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02"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2022/8/3</a:t>
            </a:r>
            <a:endParaRPr lang="en-US" dirty="0"/>
          </a:p>
        </p:txBody>
      </p:sp>
      <p:sp>
        <p:nvSpPr>
          <p:cNvPr id="1103"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04"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1994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3359696" y="6237313"/>
            <a:ext cx="5472608"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609600" y="418654"/>
            <a:ext cx="10972800" cy="99412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027" name="テキスト プレースホルダー 2"/>
          <p:cNvSpPr>
            <a:spLocks noGrp="1"/>
          </p:cNvSpPr>
          <p:nvPr>
            <p:ph type="body" idx="1"/>
          </p:nvPr>
        </p:nvSpPr>
        <p:spPr>
          <a:xfrm>
            <a:off x="609600" y="1736814"/>
            <a:ext cx="10972800" cy="42813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028" name="日付プレースホルダー 3"/>
          <p:cNvSpPr>
            <a:spLocks noGrp="1"/>
          </p:cNvSpPr>
          <p:nvPr>
            <p:ph type="dt" sz="half" idx="2"/>
          </p:nvPr>
        </p:nvSpPr>
        <p:spPr>
          <a:xfrm>
            <a:off x="609600" y="6237313"/>
            <a:ext cx="2510069"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r>
              <a:rPr lang="en-US" altLang="ja-JP"/>
              <a:t>2022/8/3</a:t>
            </a:r>
            <a:endParaRPr lang="ja-JP" altLang="en-US" dirty="0"/>
          </a:p>
        </p:txBody>
      </p:sp>
      <p:sp>
        <p:nvSpPr>
          <p:cNvPr id="1029" name="スライド番号プレースホルダー 5"/>
          <p:cNvSpPr>
            <a:spLocks noGrp="1"/>
          </p:cNvSpPr>
          <p:nvPr>
            <p:ph type="sldNum" sz="quarter" idx="4"/>
          </p:nvPr>
        </p:nvSpPr>
        <p:spPr>
          <a:xfrm>
            <a:off x="9024325" y="6237313"/>
            <a:ext cx="2558075"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extLst>
      <p:ext uri="{BB962C8B-B14F-4D97-AF65-F5344CB8AC3E}">
        <p14:creationId xmlns:p14="http://schemas.microsoft.com/office/powerpoint/2010/main" val="16304033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タイトル 1"/>
          <p:cNvSpPr>
            <a:spLocks noGrp="1"/>
          </p:cNvSpPr>
          <p:nvPr>
            <p:ph type="title"/>
          </p:nvPr>
        </p:nvSpPr>
        <p:spPr>
          <a:xfrm>
            <a:off x="198782" y="574514"/>
            <a:ext cx="11807687" cy="2547824"/>
          </a:xfrm>
        </p:spPr>
        <p:txBody>
          <a:bodyPr>
            <a:normAutofit/>
          </a:bodyPr>
          <a:lstStyle/>
          <a:p>
            <a:pPr algn="ctr"/>
            <a:r>
              <a:rPr lang="ja-JP" altLang="en-US" sz="4800" dirty="0">
                <a:latin typeface="メイリオ" panose="020B0604030504040204" pitchFamily="50" charset="-128"/>
                <a:ea typeface="メイリオ" panose="020B0604030504040204" pitchFamily="50" charset="-128"/>
              </a:rPr>
              <a:t>令和</a:t>
            </a:r>
            <a:r>
              <a:rPr lang="en-US" altLang="ja-JP" sz="4800" dirty="0">
                <a:latin typeface="メイリオ" panose="020B0604030504040204" pitchFamily="50" charset="-128"/>
                <a:ea typeface="メイリオ" panose="020B0604030504040204" pitchFamily="50" charset="-128"/>
              </a:rPr>
              <a:t>7</a:t>
            </a:r>
            <a:r>
              <a:rPr lang="ja-JP" altLang="en-US" sz="4800" dirty="0">
                <a:latin typeface="メイリオ" panose="020B0604030504040204" pitchFamily="50" charset="-128"/>
                <a:ea typeface="メイリオ" panose="020B0604030504040204" pitchFamily="50" charset="-128"/>
              </a:rPr>
              <a:t>年度</a:t>
            </a:r>
            <a:r>
              <a:rPr lang="en-US" altLang="ja-JP" sz="4800" dirty="0">
                <a:latin typeface="メイリオ" panose="020B0604030504040204" pitchFamily="50" charset="-128"/>
                <a:ea typeface="メイリオ" panose="020B0604030504040204" pitchFamily="50" charset="-128"/>
              </a:rPr>
              <a:t> </a:t>
            </a:r>
            <a:r>
              <a:rPr lang="ja-JP" altLang="en-US" sz="4800" dirty="0">
                <a:latin typeface="メイリオ" panose="020B0604030504040204" pitchFamily="50" charset="-128"/>
                <a:ea typeface="メイリオ" panose="020B0604030504040204" pitchFamily="50" charset="-128"/>
              </a:rPr>
              <a:t>福島県障がい者相談支援</a:t>
            </a:r>
            <a:br>
              <a:rPr lang="en-US" altLang="ja-JP" sz="4800" dirty="0">
                <a:latin typeface="メイリオ" panose="020B0604030504040204" pitchFamily="50" charset="-128"/>
                <a:ea typeface="メイリオ" panose="020B0604030504040204" pitchFamily="50" charset="-128"/>
              </a:rPr>
            </a:b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障がい者ｹｱﾏﾈｼﾞﾒﾝﾄ</a:t>
            </a: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従事者養成研修</a:t>
            </a:r>
          </a:p>
        </p:txBody>
      </p:sp>
      <p:sp>
        <p:nvSpPr>
          <p:cNvPr id="1188" name="コンテンツ プレースホルダー 2"/>
          <p:cNvSpPr txBox="1"/>
          <p:nvPr/>
        </p:nvSpPr>
        <p:spPr>
          <a:xfrm>
            <a:off x="3689694" y="5131390"/>
            <a:ext cx="5347627" cy="5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latin typeface="HGP創英角ﾎﾟｯﾌﾟ体" panose="040B0A00000000000000" pitchFamily="50" charset="-128"/>
              <a:ea typeface="HGP創英角ﾎﾟｯﾌﾟ体" panose="040B0A00000000000000" pitchFamily="50" charset="-128"/>
            </a:endParaRPr>
          </a:p>
        </p:txBody>
      </p:sp>
      <p:sp>
        <p:nvSpPr>
          <p:cNvPr id="1189" name="タイトル 1"/>
          <p:cNvSpPr txBox="1"/>
          <p:nvPr/>
        </p:nvSpPr>
        <p:spPr>
          <a:xfrm>
            <a:off x="1673500" y="3266812"/>
            <a:ext cx="8858250" cy="120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演習３日目</a:t>
            </a:r>
          </a:p>
        </p:txBody>
      </p:sp>
      <p:sp>
        <p:nvSpPr>
          <p:cNvPr id="1190" name="四角形: 角を丸くする 3"/>
          <p:cNvSpPr/>
          <p:nvPr/>
        </p:nvSpPr>
        <p:spPr>
          <a:xfrm>
            <a:off x="3206663" y="4875864"/>
            <a:ext cx="5962389" cy="149059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indent="0" algn="ctr">
              <a:buNone/>
            </a:pPr>
            <a:endParaRPr lang="en-US" altLang="ja-JP" sz="1800" b="1" dirty="0">
              <a:latin typeface="メイリオ" panose="020B0604030504040204" pitchFamily="50" charset="-128"/>
              <a:ea typeface="メイリオ" panose="020B0604030504040204" pitchFamily="50" charset="-128"/>
            </a:endParaRPr>
          </a:p>
          <a:p>
            <a:pPr marL="0" indent="0" algn="ctr">
              <a:buNone/>
            </a:pPr>
            <a:r>
              <a:rPr lang="en-US" altLang="ja-JP" sz="1800" b="1" dirty="0">
                <a:latin typeface="メイリオ" panose="020B0604030504040204" pitchFamily="50" charset="-128"/>
                <a:ea typeface="メイリオ" panose="020B0604030504040204" pitchFamily="50" charset="-128"/>
              </a:rPr>
              <a:t>A</a:t>
            </a:r>
            <a:r>
              <a:rPr lang="ja-JP" altLang="en-US" sz="1800" b="1" dirty="0">
                <a:latin typeface="メイリオ" panose="020B0604030504040204" pitchFamily="50" charset="-128"/>
                <a:ea typeface="メイリオ" panose="020B0604030504040204" pitchFamily="50" charset="-128"/>
              </a:rPr>
              <a:t>日程：　令和</a:t>
            </a:r>
            <a:r>
              <a:rPr lang="ja-JP" altLang="en-US" b="1" dirty="0">
                <a:latin typeface="メイリオ" panose="020B0604030504040204" pitchFamily="50" charset="-128"/>
                <a:ea typeface="メイリオ" panose="020B0604030504040204" pitchFamily="50" charset="-128"/>
              </a:rPr>
              <a:t>７</a:t>
            </a:r>
            <a:r>
              <a:rPr lang="ja-JP" altLang="en-US" sz="1800"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7</a:t>
            </a:r>
            <a:r>
              <a:rPr lang="ja-JP" altLang="en-US" sz="1800"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18</a:t>
            </a:r>
            <a:r>
              <a:rPr lang="ja-JP" altLang="en-US" sz="1800" b="1" dirty="0">
                <a:latin typeface="メイリオ" panose="020B0604030504040204" pitchFamily="50" charset="-128"/>
                <a:ea typeface="メイリオ" panose="020B0604030504040204" pitchFamily="50" charset="-128"/>
              </a:rPr>
              <a:t>日（</a:t>
            </a:r>
            <a:r>
              <a:rPr lang="ja-JP" altLang="en-US" b="1" dirty="0">
                <a:latin typeface="メイリオ" panose="020B0604030504040204" pitchFamily="50" charset="-128"/>
                <a:ea typeface="メイリオ" panose="020B0604030504040204" pitchFamily="50" charset="-128"/>
              </a:rPr>
              <a:t>金</a:t>
            </a:r>
            <a:r>
              <a:rPr lang="ja-JP" altLang="en-US" sz="1800" b="1" dirty="0">
                <a:latin typeface="メイリオ" panose="020B0604030504040204" pitchFamily="50" charset="-128"/>
                <a:ea typeface="メイリオ" panose="020B0604030504040204" pitchFamily="50" charset="-128"/>
              </a:rPr>
              <a:t>）</a:t>
            </a:r>
            <a:endParaRPr lang="en-US" altLang="ja-JP" sz="1800" b="1" dirty="0">
              <a:latin typeface="メイリオ" panose="020B0604030504040204" pitchFamily="50" charset="-128"/>
              <a:ea typeface="メイリオ" panose="020B0604030504040204" pitchFamily="50" charset="-128"/>
            </a:endParaRPr>
          </a:p>
          <a:p>
            <a:pPr marL="0" indent="0" algn="ctr">
              <a:buNone/>
            </a:pPr>
            <a:r>
              <a:rPr lang="en-US" altLang="ja-JP" sz="1800" b="1" dirty="0">
                <a:latin typeface="メイリオ" panose="020B0604030504040204" pitchFamily="50" charset="-128"/>
                <a:ea typeface="メイリオ" panose="020B0604030504040204" pitchFamily="50" charset="-128"/>
              </a:rPr>
              <a:t>B</a:t>
            </a:r>
            <a:r>
              <a:rPr lang="ja-JP" altLang="en-US" sz="1800" b="1" dirty="0">
                <a:latin typeface="メイリオ" panose="020B0604030504040204" pitchFamily="50" charset="-128"/>
                <a:ea typeface="メイリオ" panose="020B0604030504040204" pitchFamily="50" charset="-128"/>
              </a:rPr>
              <a:t>日程：　令和</a:t>
            </a:r>
            <a:r>
              <a:rPr lang="ja-JP" altLang="en-US" b="1" dirty="0">
                <a:latin typeface="メイリオ" panose="020B0604030504040204" pitchFamily="50" charset="-128"/>
                <a:ea typeface="メイリオ" panose="020B0604030504040204" pitchFamily="50" charset="-128"/>
              </a:rPr>
              <a:t>７</a:t>
            </a:r>
            <a:r>
              <a:rPr lang="ja-JP" altLang="en-US" sz="1800"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7</a:t>
            </a:r>
            <a:r>
              <a:rPr lang="ja-JP" altLang="en-US" sz="1800"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25</a:t>
            </a:r>
            <a:r>
              <a:rPr lang="ja-JP" altLang="en-US" sz="1800" b="1" dirty="0">
                <a:latin typeface="メイリオ" panose="020B0604030504040204" pitchFamily="50" charset="-128"/>
                <a:ea typeface="メイリオ" panose="020B0604030504040204" pitchFamily="50" charset="-128"/>
              </a:rPr>
              <a:t>日（金）</a:t>
            </a:r>
            <a:endParaRPr lang="en-US" altLang="ja-JP" sz="1800" b="1" dirty="0">
              <a:latin typeface="メイリオ" panose="020B0604030504040204" pitchFamily="50" charset="-128"/>
              <a:ea typeface="メイリオ" panose="020B0604030504040204" pitchFamily="50" charset="-128"/>
            </a:endParaRPr>
          </a:p>
          <a:p>
            <a:pPr marL="0" indent="0" algn="ctr">
              <a:buNone/>
            </a:pPr>
            <a:endParaRPr lang="en-US" altLang="ja-JP" sz="800" b="1" dirty="0">
              <a:latin typeface="メイリオ" panose="020B0604030504040204" pitchFamily="50" charset="-128"/>
              <a:ea typeface="メイリオ" panose="020B0604030504040204" pitchFamily="50" charset="-128"/>
            </a:endParaRPr>
          </a:p>
          <a:p>
            <a:pPr marL="0" indent="0" algn="ctr">
              <a:buNone/>
            </a:pPr>
            <a:r>
              <a:rPr lang="ja-JP" altLang="en-US" sz="1800" b="1" dirty="0">
                <a:latin typeface="メイリオ" panose="020B0604030504040204" pitchFamily="50" charset="-128"/>
                <a:ea typeface="メイリオ" panose="020B0604030504040204" pitchFamily="50" charset="-128"/>
              </a:rPr>
              <a:t>場　所：　郡山市総合福祉センター</a:t>
            </a:r>
            <a:endParaRPr lang="en-US" altLang="ja-JP" sz="1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883D8572-54C4-A660-E57A-6D9A648A3B18}"/>
              </a:ext>
            </a:extLst>
          </p:cNvPr>
          <p:cNvSpPr>
            <a:spLocks noGrp="1"/>
          </p:cNvSpPr>
          <p:nvPr>
            <p:ph type="sldNum" sz="quarter" idx="12"/>
          </p:nvPr>
        </p:nvSpPr>
        <p:spPr/>
        <p:txBody>
          <a:bodyPr/>
          <a:lstStyle/>
          <a:p>
            <a:fld id="{A91C993B-A9DA-4951-8332-1A7E62C84861}" type="slidenum">
              <a:rPr kumimoji="1" lang="ja-JP" altLang="en-US" smtClean="0"/>
              <a:t>1</a:t>
            </a:fld>
            <a:endParaRPr kumimoji="1" lang="ja-JP" altLang="en-US"/>
          </a:p>
        </p:txBody>
      </p:sp>
    </p:spTree>
    <p:extLst>
      <p:ext uri="{BB962C8B-B14F-4D97-AF65-F5344CB8AC3E}">
        <p14:creationId xmlns:p14="http://schemas.microsoft.com/office/powerpoint/2010/main" val="135976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 name="コンテンツ プレースホルダー 2"/>
          <p:cNvSpPr>
            <a:spLocks noGrp="1"/>
          </p:cNvSpPr>
          <p:nvPr>
            <p:ph idx="1"/>
          </p:nvPr>
        </p:nvSpPr>
        <p:spPr>
          <a:xfrm>
            <a:off x="838200" y="745588"/>
            <a:ext cx="10515600" cy="5556738"/>
          </a:xfrm>
        </p:spPr>
        <p:txBody>
          <a:bodyPr>
            <a:normAutofit/>
          </a:bodyPr>
          <a:lstStyle/>
          <a:p>
            <a:pPr marL="0" indent="0">
              <a:buNone/>
            </a:pPr>
            <a:r>
              <a:rPr lang="ja-JP" altLang="en-US" sz="3600" b="1" u="none" dirty="0">
                <a:latin typeface="メイリオ"/>
                <a:ea typeface="メイリオ"/>
              </a:rPr>
              <a:t>支援者の大事な視点！</a:t>
            </a:r>
            <a:endParaRPr lang="en-US" altLang="ja-JP" sz="3600" b="1" u="none" dirty="0">
              <a:latin typeface="メイリオ"/>
              <a:ea typeface="メイリオ"/>
            </a:endParaRPr>
          </a:p>
          <a:p>
            <a:pPr marL="0" indent="0">
              <a:buNone/>
            </a:pPr>
            <a:endParaRPr lang="en-US" altLang="ja-JP" sz="2700" dirty="0">
              <a:latin typeface="メイリオ"/>
              <a:ea typeface="メイリオ"/>
            </a:endParaRPr>
          </a:p>
          <a:p>
            <a:pPr marL="0" indent="0">
              <a:buNone/>
            </a:pPr>
            <a:endParaRPr lang="en-US" altLang="ja-JP" sz="2700" dirty="0">
              <a:latin typeface="メイリオ"/>
              <a:ea typeface="メイリオ"/>
            </a:endParaRPr>
          </a:p>
          <a:p>
            <a:pPr marL="0" indent="0">
              <a:buNone/>
            </a:pPr>
            <a:r>
              <a:rPr lang="ja-JP" altLang="en-US" sz="3200" dirty="0">
                <a:latin typeface="メイリオ"/>
                <a:ea typeface="メイリオ"/>
              </a:rPr>
              <a:t>　　　</a:t>
            </a:r>
            <a:r>
              <a:rPr lang="ja-JP" altLang="en-US" sz="3200" b="1" dirty="0">
                <a:latin typeface="メイリオ"/>
                <a:ea typeface="メイリオ"/>
              </a:rPr>
              <a:t>本人や家族が持っている力、強み、</a:t>
            </a:r>
            <a:endParaRPr lang="en-US" altLang="ja-JP" sz="3200" b="1" dirty="0">
              <a:latin typeface="メイリオ"/>
              <a:ea typeface="メイリオ"/>
            </a:endParaRPr>
          </a:p>
          <a:p>
            <a:pPr marL="0" indent="0">
              <a:buNone/>
            </a:pPr>
            <a:r>
              <a:rPr lang="ja-JP" altLang="en-US" sz="3200" b="1" dirty="0">
                <a:latin typeface="メイリオ"/>
                <a:ea typeface="メイリオ"/>
              </a:rPr>
              <a:t>　　　できること、エンパワメントを意識し、　　　</a:t>
            </a:r>
            <a:endParaRPr lang="en-US" altLang="ja-JP" sz="3200" b="1" dirty="0">
              <a:latin typeface="メイリオ"/>
              <a:ea typeface="メイリオ"/>
            </a:endParaRPr>
          </a:p>
          <a:p>
            <a:pPr marL="0" indent="0">
              <a:buNone/>
            </a:pPr>
            <a:r>
              <a:rPr lang="ja-JP" altLang="en-US" sz="3200" b="1" dirty="0">
                <a:solidFill>
                  <a:srgbClr val="FF0000"/>
                </a:solidFill>
                <a:latin typeface="メイリオ"/>
                <a:ea typeface="メイリオ"/>
              </a:rPr>
              <a:t>　　　一方的に援助して終わるのではなく、</a:t>
            </a:r>
            <a:endParaRPr lang="en-US" altLang="ja-JP" sz="3200" b="1" dirty="0">
              <a:solidFill>
                <a:srgbClr val="FF0000"/>
              </a:solidFill>
              <a:latin typeface="メイリオ"/>
              <a:ea typeface="メイリオ"/>
            </a:endParaRPr>
          </a:p>
          <a:p>
            <a:pPr marL="0" indent="0">
              <a:buNone/>
            </a:pPr>
            <a:r>
              <a:rPr lang="ja-JP" altLang="en-US" sz="3200" b="1" dirty="0">
                <a:solidFill>
                  <a:srgbClr val="FF0000"/>
                </a:solidFill>
                <a:latin typeface="メイリオ"/>
                <a:ea typeface="メイリオ"/>
              </a:rPr>
              <a:t>　　　援助することで強みやできることが</a:t>
            </a:r>
            <a:endParaRPr lang="en-US" altLang="ja-JP" sz="3200" b="1" dirty="0">
              <a:solidFill>
                <a:srgbClr val="FF0000"/>
              </a:solidFill>
              <a:latin typeface="メイリオ"/>
              <a:ea typeface="メイリオ"/>
            </a:endParaRPr>
          </a:p>
          <a:p>
            <a:pPr marL="0" indent="0">
              <a:buNone/>
            </a:pPr>
            <a:r>
              <a:rPr lang="ja-JP" altLang="en-US" sz="3200" b="1" dirty="0">
                <a:solidFill>
                  <a:srgbClr val="FF0000"/>
                </a:solidFill>
                <a:latin typeface="メイリオ"/>
                <a:ea typeface="メイリオ"/>
              </a:rPr>
              <a:t>　　　増える方向で</a:t>
            </a:r>
            <a:r>
              <a:rPr lang="ja-JP" altLang="en-US" sz="3200" b="1" dirty="0">
                <a:latin typeface="メイリオ"/>
                <a:ea typeface="メイリオ"/>
              </a:rPr>
              <a:t>考える！</a:t>
            </a:r>
            <a:endParaRPr lang="en-US" altLang="ja-JP" sz="3200" b="1" dirty="0">
              <a:latin typeface="メイリオ"/>
              <a:ea typeface="メイリオ"/>
            </a:endParaRPr>
          </a:p>
        </p:txBody>
      </p:sp>
      <p:sp>
        <p:nvSpPr>
          <p:cNvPr id="1312" name="スライド番号プレースホルダー 1"/>
          <p:cNvSpPr>
            <a:spLocks noGrp="1"/>
          </p:cNvSpPr>
          <p:nvPr>
            <p:ph type="sldNum" sz="quarter" idx="12"/>
          </p:nvPr>
        </p:nvSpPr>
        <p:spPr/>
        <p:txBody>
          <a:bodyPr/>
          <a:lstStyle/>
          <a:p>
            <a:fld id="{D57F1E4F-1CFF-5643-939E-217C01CDF565}" type="slidenum">
              <a:rPr lang="en-US" smtClean="0"/>
              <a:pPr/>
              <a:t>10</a:t>
            </a:fld>
            <a:endParaRPr lang="en-US" dirty="0"/>
          </a:p>
        </p:txBody>
      </p:sp>
      <p:cxnSp>
        <p:nvCxnSpPr>
          <p:cNvPr id="1313" name="直線コネクタ 436"/>
          <p:cNvCxnSpPr>
            <a:cxnSpLocks/>
          </p:cNvCxnSpPr>
          <p:nvPr/>
        </p:nvCxnSpPr>
        <p:spPr>
          <a:xfrm>
            <a:off x="584703" y="1263713"/>
            <a:ext cx="10769097"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89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タイトル 1"/>
          <p:cNvSpPr txBox="1"/>
          <p:nvPr/>
        </p:nvSpPr>
        <p:spPr>
          <a:xfrm>
            <a:off x="848139" y="555263"/>
            <a:ext cx="9470572" cy="48044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0" u="none" dirty="0">
                <a:solidFill>
                  <a:prstClr val="black"/>
                </a:solidFill>
                <a:latin typeface="メイリオ"/>
                <a:ea typeface="メイリオ"/>
              </a:rPr>
              <a:t>サービスの調整</a:t>
            </a:r>
            <a:endParaRPr b="0" u="none" dirty="0">
              <a:latin typeface="メイリオ"/>
              <a:ea typeface="メイリオ"/>
            </a:endParaRPr>
          </a:p>
        </p:txBody>
      </p:sp>
      <p:sp>
        <p:nvSpPr>
          <p:cNvPr id="1320" name="コンテンツ プレースホルダー 2"/>
          <p:cNvSpPr>
            <a:spLocks noGrp="1"/>
          </p:cNvSpPr>
          <p:nvPr>
            <p:ph idx="1"/>
          </p:nvPr>
        </p:nvSpPr>
        <p:spPr>
          <a:xfrm>
            <a:off x="990582" y="1703707"/>
            <a:ext cx="10210835" cy="4835205"/>
          </a:xfrm>
        </p:spPr>
        <p:txBody>
          <a:bodyPr>
            <a:noAutofit/>
          </a:bodyPr>
          <a:lstStyle/>
          <a:p>
            <a:pPr>
              <a:buFont typeface="Wingdings" panose="05000000000000000000" pitchFamily="2" charset="2"/>
              <a:buChar char="Ø"/>
            </a:pPr>
            <a:r>
              <a:rPr lang="ja-JP" altLang="en-US" sz="3000" dirty="0">
                <a:latin typeface="メイリオ"/>
                <a:ea typeface="メイリオ"/>
              </a:rPr>
              <a:t> アセスメント要約、考えた手立ての内容について事前  </a:t>
            </a:r>
          </a:p>
          <a:p>
            <a:pPr marL="0" indent="0">
              <a:buNone/>
            </a:pPr>
            <a:r>
              <a:rPr lang="ja-JP" altLang="en-US" sz="3000" dirty="0">
                <a:latin typeface="メイリオ"/>
                <a:ea typeface="メイリオ"/>
              </a:rPr>
              <a:t>   に事業所、関係機関との丁寧な</a:t>
            </a:r>
            <a:r>
              <a:rPr lang="ja-JP" altLang="en-US" sz="3000" dirty="0">
                <a:solidFill>
                  <a:srgbClr val="FF0000"/>
                </a:solidFill>
                <a:latin typeface="メイリオ"/>
                <a:ea typeface="メイリオ"/>
              </a:rPr>
              <a:t>調整</a:t>
            </a:r>
            <a:r>
              <a:rPr lang="ja-JP" altLang="en-US" sz="3000" dirty="0">
                <a:latin typeface="メイリオ"/>
                <a:ea typeface="メイリオ"/>
              </a:rPr>
              <a:t>をしておく必要が</a:t>
            </a:r>
          </a:p>
          <a:p>
            <a:pPr marL="0" indent="0">
              <a:buNone/>
            </a:pPr>
            <a:r>
              <a:rPr lang="ja-JP" altLang="en-US" sz="3000" dirty="0">
                <a:latin typeface="メイリオ"/>
                <a:ea typeface="メイリオ"/>
              </a:rPr>
              <a:t>　ある。</a:t>
            </a:r>
          </a:p>
          <a:p>
            <a:pPr marL="0" indent="0">
              <a:buNone/>
            </a:pPr>
            <a:endParaRPr lang="ja-JP" altLang="en-US" sz="3000" dirty="0">
              <a:latin typeface="メイリオ"/>
              <a:ea typeface="メイリオ"/>
            </a:endParaRPr>
          </a:p>
          <a:p>
            <a:pPr>
              <a:buFont typeface="Wingdings" panose="05000000000000000000" pitchFamily="2" charset="2"/>
              <a:buChar char="Ø"/>
            </a:pPr>
            <a:r>
              <a:rPr lang="ja-JP" altLang="en-US" sz="3000" dirty="0">
                <a:latin typeface="メイリオ"/>
                <a:ea typeface="メイリオ"/>
              </a:rPr>
              <a:t> </a:t>
            </a:r>
            <a:r>
              <a:rPr lang="ja-JP" altLang="en-US" sz="3000" dirty="0">
                <a:solidFill>
                  <a:srgbClr val="FF0000"/>
                </a:solidFill>
                <a:latin typeface="メイリオ"/>
                <a:ea typeface="メイリオ"/>
              </a:rPr>
              <a:t>チームによる支援</a:t>
            </a:r>
            <a:r>
              <a:rPr lang="ja-JP" altLang="en-US" sz="3000" dirty="0">
                <a:latin typeface="メイリオ"/>
                <a:ea typeface="メイリオ"/>
              </a:rPr>
              <a:t>を意識し、本人を中心に捉え、支援</a:t>
            </a:r>
            <a:endParaRPr lang="en-US" altLang="ja-JP" sz="3000" dirty="0">
              <a:latin typeface="メイリオ"/>
              <a:ea typeface="メイリオ"/>
            </a:endParaRPr>
          </a:p>
          <a:p>
            <a:pPr marL="0" indent="0">
              <a:buNone/>
            </a:pPr>
            <a:r>
              <a:rPr lang="ja-JP" altLang="en-US" sz="3000" dirty="0">
                <a:latin typeface="メイリオ"/>
                <a:ea typeface="メイリオ"/>
              </a:rPr>
              <a:t>　者同士のネットワーク、</a:t>
            </a:r>
            <a:r>
              <a:rPr lang="ja-JP" altLang="en-US" sz="3000" dirty="0">
                <a:solidFill>
                  <a:srgbClr val="FF0000"/>
                </a:solidFill>
                <a:latin typeface="メイリオ"/>
                <a:ea typeface="メイリオ"/>
              </a:rPr>
              <a:t>支援方針の共有</a:t>
            </a:r>
            <a:r>
              <a:rPr lang="ja-JP" altLang="en-US" sz="3000" dirty="0">
                <a:latin typeface="メイリオ"/>
                <a:ea typeface="メイリオ"/>
              </a:rPr>
              <a:t>が必要。</a:t>
            </a:r>
          </a:p>
          <a:p>
            <a:pPr marL="0" indent="0">
              <a:buNone/>
            </a:pPr>
            <a:endParaRPr lang="en-US" altLang="ja-JP" sz="3000" dirty="0">
              <a:latin typeface="メイリオ"/>
              <a:ea typeface="メイリオ"/>
            </a:endParaRPr>
          </a:p>
          <a:p>
            <a:pPr marL="0" indent="0">
              <a:buNone/>
            </a:pPr>
            <a:r>
              <a:rPr lang="ja-JP" altLang="en-US" sz="3000" dirty="0">
                <a:latin typeface="メイリオ"/>
                <a:ea typeface="メイリオ"/>
              </a:rPr>
              <a:t>　</a:t>
            </a:r>
            <a:endParaRPr lang="en-US" altLang="ja-JP" sz="3000" dirty="0">
              <a:latin typeface="メイリオ"/>
              <a:ea typeface="メイリオ"/>
            </a:endParaRPr>
          </a:p>
          <a:p>
            <a:pPr marL="0" indent="0">
              <a:buNone/>
            </a:pPr>
            <a:endParaRPr lang="en-US" altLang="ja-JP" sz="3000" dirty="0">
              <a:latin typeface="メイリオ"/>
              <a:ea typeface="メイリオ"/>
            </a:endParaRPr>
          </a:p>
          <a:p>
            <a:pPr marL="0" indent="0" defTabSz="342900">
              <a:lnSpc>
                <a:spcPct val="100000"/>
              </a:lnSpc>
              <a:spcBef>
                <a:spcPts val="0"/>
              </a:spcBef>
              <a:buNone/>
              <a:defRPr/>
            </a:pPr>
            <a:r>
              <a:rPr lang="ja-JP" altLang="en-US" sz="3000" dirty="0">
                <a:solidFill>
                  <a:prstClr val="black"/>
                </a:solidFill>
                <a:latin typeface="メイリオ"/>
                <a:ea typeface="メイリオ"/>
              </a:rPr>
              <a:t>　</a:t>
            </a:r>
            <a:endParaRPr lang="en-US" altLang="ja-JP" sz="3000" dirty="0">
              <a:solidFill>
                <a:prstClr val="black"/>
              </a:solidFill>
              <a:latin typeface="メイリオ"/>
              <a:ea typeface="メイリオ"/>
            </a:endParaRPr>
          </a:p>
          <a:p>
            <a:pPr marL="0" indent="0">
              <a:buNone/>
            </a:pPr>
            <a:endParaRPr lang="en-US" altLang="ja-JP" sz="3000" dirty="0">
              <a:latin typeface="メイリオ"/>
              <a:ea typeface="メイリオ"/>
            </a:endParaRPr>
          </a:p>
        </p:txBody>
      </p:sp>
      <p:sp>
        <p:nvSpPr>
          <p:cNvPr id="1321" name="スライド番号プレースホルダー 1"/>
          <p:cNvSpPr>
            <a:spLocks noGrp="1"/>
          </p:cNvSpPr>
          <p:nvPr>
            <p:ph type="sldNum" sz="quarter" idx="12"/>
          </p:nvPr>
        </p:nvSpPr>
        <p:spPr/>
        <p:txBody>
          <a:bodyPr/>
          <a:lstStyle/>
          <a:p>
            <a:fld id="{D57F1E4F-1CFF-5643-939E-217C01CDF565}" type="slidenum">
              <a:rPr lang="en-US" smtClean="0"/>
              <a:pPr/>
              <a:t>11</a:t>
            </a:fld>
            <a:endParaRPr lang="en-US" dirty="0"/>
          </a:p>
        </p:txBody>
      </p:sp>
      <p:cxnSp>
        <p:nvCxnSpPr>
          <p:cNvPr id="1322" name="直線コネクタ 437"/>
          <p:cNvCxnSpPr>
            <a:cxnSpLocks/>
          </p:cNvCxnSpPr>
          <p:nvPr/>
        </p:nvCxnSpPr>
        <p:spPr>
          <a:xfrm>
            <a:off x="679010" y="980792"/>
            <a:ext cx="11055790"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2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B6CB-6075-C04C-0F81-191D89324FD8}"/>
            </a:ext>
          </a:extLst>
        </p:cNvPr>
        <p:cNvGrpSpPr/>
        <p:nvPr/>
      </p:nvGrpSpPr>
      <p:grpSpPr>
        <a:xfrm>
          <a:off x="0" y="0"/>
          <a:ext cx="0" cy="0"/>
          <a:chOff x="0" y="0"/>
          <a:chExt cx="0" cy="0"/>
        </a:xfrm>
      </p:grpSpPr>
      <p:cxnSp>
        <p:nvCxnSpPr>
          <p:cNvPr id="1335" name="直線コネクタ 447">
            <a:extLst>
              <a:ext uri="{FF2B5EF4-FFF2-40B4-BE49-F238E27FC236}">
                <a16:creationId xmlns:a16="http://schemas.microsoft.com/office/drawing/2014/main" id="{7019FF43-8E6D-C73B-E67F-B326A8AE8B1C}"/>
              </a:ext>
            </a:extLst>
          </p:cNvPr>
          <p:cNvCxnSpPr>
            <a:cxnSpLocks/>
          </p:cNvCxnSpPr>
          <p:nvPr/>
        </p:nvCxnSpPr>
        <p:spPr>
          <a:xfrm>
            <a:off x="468023" y="1666321"/>
            <a:ext cx="5011209"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336" name="四角形 450">
            <a:extLst>
              <a:ext uri="{FF2B5EF4-FFF2-40B4-BE49-F238E27FC236}">
                <a16:creationId xmlns:a16="http://schemas.microsoft.com/office/drawing/2014/main" id="{126666BB-37D5-E8B5-F4C8-5760056901E3}"/>
              </a:ext>
            </a:extLst>
          </p:cNvPr>
          <p:cNvSpPr/>
          <p:nvPr/>
        </p:nvSpPr>
        <p:spPr>
          <a:xfrm>
            <a:off x="8953339" y="4203269"/>
            <a:ext cx="483959" cy="1955991"/>
          </a:xfrm>
          <a:prstGeom prst="rect">
            <a:avLst/>
          </a:prstGeom>
          <a:noFill/>
          <a:ln w="28575"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38" name="テキスト ボックス 2">
            <a:extLst>
              <a:ext uri="{FF2B5EF4-FFF2-40B4-BE49-F238E27FC236}">
                <a16:creationId xmlns:a16="http://schemas.microsoft.com/office/drawing/2014/main" id="{C709B03D-3012-9862-F2F6-D1BFB527F86D}"/>
              </a:ext>
            </a:extLst>
          </p:cNvPr>
          <p:cNvSpPr txBox="1"/>
          <p:nvPr/>
        </p:nvSpPr>
        <p:spPr>
          <a:xfrm>
            <a:off x="938989" y="2502976"/>
            <a:ext cx="475252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グループワーク</a:t>
            </a: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振り返り・評価シートをもとに昨日の振り返りを各</a:t>
            </a:r>
            <a:r>
              <a:rPr lang="ja-JP" altLang="en-US" sz="2000" dirty="0">
                <a:solidFill>
                  <a:prstClr val="black"/>
                </a:solidFill>
                <a:latin typeface="メイリオ" pitchFamily="50" charset="-128"/>
                <a:ea typeface="メイリオ" pitchFamily="50" charset="-128"/>
                <a:cs typeface="メイリオ" pitchFamily="50" charset="-128"/>
              </a:rPr>
              <a:t>グループ</a:t>
            </a: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で実施してください。</a:t>
            </a:r>
          </a:p>
        </p:txBody>
      </p:sp>
      <p:sp>
        <p:nvSpPr>
          <p:cNvPr id="1339" name="テキスト ボックス 3">
            <a:extLst>
              <a:ext uri="{FF2B5EF4-FFF2-40B4-BE49-F238E27FC236}">
                <a16:creationId xmlns:a16="http://schemas.microsoft.com/office/drawing/2014/main" id="{3109A1EF-9B6D-5964-1CD3-F67C4995E4AE}"/>
              </a:ext>
            </a:extLst>
          </p:cNvPr>
          <p:cNvSpPr txBox="1"/>
          <p:nvPr/>
        </p:nvSpPr>
        <p:spPr>
          <a:xfrm>
            <a:off x="468023" y="724774"/>
            <a:ext cx="522349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itchFamily="50" charset="-128"/>
                <a:ea typeface="メイリオ" pitchFamily="50" charset="-128"/>
                <a:cs typeface="メイリオ" pitchFamily="50" charset="-128"/>
              </a:rPr>
              <a:t>演習</a:t>
            </a:r>
            <a:r>
              <a:rPr lang="en-US" altLang="ja-JP" sz="2800" b="1" dirty="0">
                <a:solidFill>
                  <a:prstClr val="black"/>
                </a:solidFill>
                <a:latin typeface="メイリオ" pitchFamily="50" charset="-128"/>
                <a:ea typeface="メイリオ" pitchFamily="50" charset="-128"/>
                <a:cs typeface="メイリオ" pitchFamily="50" charset="-128"/>
              </a:rPr>
              <a:t>2</a:t>
            </a:r>
            <a:r>
              <a:rPr lang="ja-JP" altLang="en-US" sz="2800" b="1" dirty="0">
                <a:solidFill>
                  <a:prstClr val="black"/>
                </a:solidFill>
                <a:latin typeface="メイリオ" pitchFamily="50" charset="-128"/>
                <a:ea typeface="メイリオ" pitchFamily="50" charset="-128"/>
                <a:cs typeface="メイリオ" pitchFamily="50" charset="-128"/>
              </a:rPr>
              <a:t>日目</a:t>
            </a: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の振り返りをしよう</a:t>
            </a:r>
          </a:p>
        </p:txBody>
      </p:sp>
      <p:pic>
        <p:nvPicPr>
          <p:cNvPr id="5" name="図 4">
            <a:extLst>
              <a:ext uri="{FF2B5EF4-FFF2-40B4-BE49-F238E27FC236}">
                <a16:creationId xmlns:a16="http://schemas.microsoft.com/office/drawing/2014/main" id="{B90D6104-AAFA-1090-ABF4-769ACEA87EFA}"/>
              </a:ext>
            </a:extLst>
          </p:cNvPr>
          <p:cNvPicPr>
            <a:picLocks noChangeAspect="1"/>
          </p:cNvPicPr>
          <p:nvPr/>
        </p:nvPicPr>
        <p:blipFill>
          <a:blip r:embed="rId3"/>
          <a:stretch>
            <a:fillRect/>
          </a:stretch>
        </p:blipFill>
        <p:spPr>
          <a:xfrm>
            <a:off x="5950202" y="148308"/>
            <a:ext cx="4829849" cy="6573167"/>
          </a:xfrm>
          <a:prstGeom prst="rect">
            <a:avLst/>
          </a:prstGeom>
        </p:spPr>
      </p:pic>
      <p:sp>
        <p:nvSpPr>
          <p:cNvPr id="7" name="正方形/長方形 6">
            <a:extLst>
              <a:ext uri="{FF2B5EF4-FFF2-40B4-BE49-F238E27FC236}">
                <a16:creationId xmlns:a16="http://schemas.microsoft.com/office/drawing/2014/main" id="{2698D600-7A84-FE41-8956-D57D3201E28E}"/>
              </a:ext>
            </a:extLst>
          </p:cNvPr>
          <p:cNvSpPr/>
          <p:nvPr/>
        </p:nvSpPr>
        <p:spPr>
          <a:xfrm>
            <a:off x="5950203" y="3229150"/>
            <a:ext cx="4829848" cy="18375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A25D2B0-5932-56F2-3AE6-F7F30D4F56BF}"/>
              </a:ext>
            </a:extLst>
          </p:cNvPr>
          <p:cNvSpPr>
            <a:spLocks noGrp="1"/>
          </p:cNvSpPr>
          <p:nvPr>
            <p:ph type="sldNum" sz="quarter" idx="12"/>
          </p:nvPr>
        </p:nvSpPr>
        <p:spPr/>
        <p:txBody>
          <a:bodyPr/>
          <a:lstStyle/>
          <a:p>
            <a:fld id="{A91C993B-A9DA-4951-8332-1A7E62C84861}" type="slidenum">
              <a:rPr kumimoji="1" lang="ja-JP" altLang="en-US" smtClean="0"/>
              <a:t>12</a:t>
            </a:fld>
            <a:endParaRPr kumimoji="1" lang="ja-JP" altLang="en-US"/>
          </a:p>
        </p:txBody>
      </p:sp>
    </p:spTree>
    <p:extLst>
      <p:ext uri="{BB962C8B-B14F-4D97-AF65-F5344CB8AC3E}">
        <p14:creationId xmlns:p14="http://schemas.microsoft.com/office/powerpoint/2010/main" val="1533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8" name="コンテンツ プレースホルダー 5"/>
          <p:cNvGraphicFramePr>
            <a:graphicFrameLocks noGrp="1"/>
          </p:cNvGraphicFramePr>
          <p:nvPr>
            <p:ph idx="1"/>
            <p:extLst>
              <p:ext uri="{D42A27DB-BD31-4B8C-83A1-F6EECF244321}">
                <p14:modId xmlns:p14="http://schemas.microsoft.com/office/powerpoint/2010/main" val="2004584990"/>
              </p:ext>
            </p:extLst>
          </p:nvPr>
        </p:nvGraphicFramePr>
        <p:xfrm>
          <a:off x="654287" y="217763"/>
          <a:ext cx="10883428" cy="6264077"/>
        </p:xfrm>
        <a:graphic>
          <a:graphicData uri="http://schemas.openxmlformats.org/drawingml/2006/table">
            <a:tbl>
              <a:tblPr firstRow="1" bandRow="1">
                <a:tableStyleId>{5C22544A-7EE6-4342-B048-85BDC9FD1C3A}</a:tableStyleId>
              </a:tblPr>
              <a:tblGrid>
                <a:gridCol w="3132406">
                  <a:extLst>
                    <a:ext uri="{9D8B030D-6E8A-4147-A177-3AD203B41FA5}">
                      <a16:colId xmlns:a16="http://schemas.microsoft.com/office/drawing/2014/main" val="20000"/>
                    </a:ext>
                  </a:extLst>
                </a:gridCol>
                <a:gridCol w="7751022">
                  <a:extLst>
                    <a:ext uri="{9D8B030D-6E8A-4147-A177-3AD203B41FA5}">
                      <a16:colId xmlns:a16="http://schemas.microsoft.com/office/drawing/2014/main" val="20001"/>
                    </a:ext>
                  </a:extLst>
                </a:gridCol>
              </a:tblGrid>
              <a:tr h="539563">
                <a:tc gridSpan="2">
                  <a:txBody>
                    <a:bodyPr/>
                    <a:lstStyle/>
                    <a:p>
                      <a:pPr algn="ctr"/>
                      <a:r>
                        <a:rPr kumimoji="1" lang="ja-JP" altLang="en-US" sz="2400" dirty="0">
                          <a:latin typeface="メイリオ" panose="020B0604030504040204" pitchFamily="50" charset="-128"/>
                          <a:ea typeface="メイリオ" panose="020B0604030504040204" pitchFamily="50" charset="-128"/>
                        </a:rPr>
                        <a:t>３日目</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2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latin typeface="メイリオ" panose="020B0604030504040204" pitchFamily="50" charset="-128"/>
                          <a:ea typeface="メイリオ" panose="020B0604030504040204" pitchFamily="50" charset="-128"/>
                        </a:rPr>
                        <a:t>9</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20</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10</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30</a:t>
                      </a:r>
                      <a:endParaRPr sz="2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latin typeface="メイリオ" panose="020B0604030504040204" pitchFamily="50" charset="-128"/>
                          <a:ea typeface="メイリオ" panose="020B0604030504040204" pitchFamily="50" charset="-128"/>
                        </a:rPr>
                        <a:t>・サービス担当者会議のデモストレーションと模擬体験</a:t>
                      </a:r>
                    </a:p>
                  </a:txBody>
                  <a:tcPr anchor="ctr"/>
                </a:tc>
                <a:extLst>
                  <a:ext uri="{0D108BD9-81ED-4DB2-BD59-A6C34878D82A}">
                    <a16:rowId xmlns:a16="http://schemas.microsoft.com/office/drawing/2014/main" val="10001"/>
                  </a:ext>
                </a:extLst>
              </a:tr>
              <a:tr h="417606">
                <a:tc>
                  <a:txBody>
                    <a:bodyPr/>
                    <a:lstStyle/>
                    <a:p>
                      <a:pPr algn="ct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30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40</a:t>
                      </a:r>
                      <a:endParaRPr sz="24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休憩</a:t>
                      </a:r>
                      <a:endParaRPr sz="18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2"/>
                  </a:ext>
                </a:extLst>
              </a:tr>
              <a:tr h="493536">
                <a:tc>
                  <a:txBody>
                    <a:bodyPr/>
                    <a:lstStyle/>
                    <a:p>
                      <a:pPr algn="ctr"/>
                      <a:r>
                        <a:rPr kumimoji="1" lang="en-US" altLang="ja-JP" sz="1800" b="1" dirty="0">
                          <a:latin typeface="メイリオ" panose="020B0604030504040204" pitchFamily="50" charset="-128"/>
                          <a:ea typeface="メイリオ" panose="020B0604030504040204" pitchFamily="50" charset="-128"/>
                        </a:rPr>
                        <a:t>10</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40～12</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00</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latin typeface="メイリオ" panose="020B0604030504040204" pitchFamily="50" charset="-128"/>
                          <a:ea typeface="メイリオ" panose="020B0604030504040204" pitchFamily="50" charset="-128"/>
                        </a:rPr>
                        <a:t>・モニタリング体験</a:t>
                      </a:r>
                      <a:endParaRPr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3"/>
                  </a:ext>
                </a:extLst>
              </a:tr>
              <a:tr h="405335">
                <a:tc>
                  <a:txBody>
                    <a:bodyPr/>
                    <a:lstStyle/>
                    <a:p>
                      <a:pPr algn="ct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12</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00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13</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00</a:t>
                      </a:r>
                      <a:endParaRPr sz="24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昼食休憩</a:t>
                      </a:r>
                      <a:endParaRPr sz="18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4"/>
                  </a:ext>
                </a:extLst>
              </a:tr>
              <a:tr h="460695">
                <a:tc>
                  <a:txBody>
                    <a:bodyPr/>
                    <a:lstStyle/>
                    <a:p>
                      <a:pPr algn="ctr"/>
                      <a:r>
                        <a:rPr kumimoji="1" lang="en-US" altLang="ja-JP" sz="1800" b="1" dirty="0">
                          <a:latin typeface="メイリオ" panose="020B0604030504040204" pitchFamily="50" charset="-128"/>
                          <a:ea typeface="メイリオ" panose="020B0604030504040204" pitchFamily="50" charset="-128"/>
                        </a:rPr>
                        <a:t>13</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00</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13</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55</a:t>
                      </a:r>
                      <a:endParaRPr sz="2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latin typeface="メイリオ" panose="020B0604030504040204" pitchFamily="50" charset="-128"/>
                          <a:ea typeface="メイリオ" panose="020B0604030504040204" pitchFamily="50" charset="-128"/>
                        </a:rPr>
                        <a:t>・モニタリング報告書作成</a:t>
                      </a:r>
                      <a:endParaRPr kumimoji="1" lang="en-US" altLang="ja-JP"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5"/>
                  </a:ext>
                </a:extLst>
              </a:tr>
              <a:tr h="444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13</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55</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14</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05</a:t>
                      </a:r>
                      <a:endParaRPr sz="24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休憩</a:t>
                      </a:r>
                      <a:endPar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6"/>
                  </a:ext>
                </a:extLst>
              </a:tr>
              <a:tr h="473912">
                <a:tc>
                  <a:txBody>
                    <a:bodyPr/>
                    <a:lstStyle/>
                    <a:p>
                      <a:pPr algn="ctr"/>
                      <a:r>
                        <a:rPr kumimoji="1" lang="en-US" altLang="ja-JP" sz="1800" b="1" dirty="0">
                          <a:latin typeface="メイリオ" panose="020B0604030504040204" pitchFamily="50" charset="-128"/>
                          <a:ea typeface="メイリオ" panose="020B0604030504040204" pitchFamily="50" charset="-128"/>
                        </a:rPr>
                        <a:t>14</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05</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15</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15</a:t>
                      </a:r>
                      <a:endParaRPr sz="2400"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・ニーズ整理、手立ての検討</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7"/>
                  </a:ext>
                </a:extLst>
              </a:tr>
              <a:tr h="414673">
                <a:tc>
                  <a:txBody>
                    <a:bodyPr/>
                    <a:lstStyle/>
                    <a:p>
                      <a:pPr algn="ct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25</a:t>
                      </a:r>
                      <a:endParaRPr sz="2400" b="1"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休憩</a:t>
                      </a:r>
                      <a:endParaRPr sz="1800" b="1"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8"/>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25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endParaRPr sz="1800" b="1"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・終結と評価のワーク</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9"/>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35</a:t>
                      </a:r>
                      <a:endParaRPr sz="1800" b="1"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・演習３日間の振り返り</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10"/>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35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endParaRPr sz="2400" b="1"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・実地研修２ガイダンス</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11"/>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17</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00</a:t>
                      </a:r>
                    </a:p>
                  </a:txBody>
                  <a:tcPr anchor="ctr"/>
                </a:tc>
                <a:tc>
                  <a:txBody>
                    <a:bodyPr/>
                    <a:lstStyle/>
                    <a:p>
                      <a:r>
                        <a:rPr lang="ja-JP" altLang="en-US" sz="1800" b="1" dirty="0">
                          <a:latin typeface="メイリオ" panose="020B0604030504040204" pitchFamily="50" charset="-128"/>
                          <a:ea typeface="メイリオ" panose="020B0604030504040204" pitchFamily="50" charset="-128"/>
                        </a:rPr>
                        <a:t>・事務連絡</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12"/>
                  </a:ext>
                </a:extLst>
              </a:tr>
            </a:tbl>
          </a:graphicData>
        </a:graphic>
      </p:graphicFrame>
      <p:sp>
        <p:nvSpPr>
          <p:cNvPr id="1329" name="スライド番号プレースホルダー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87130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5" name="直線コネクタ 447"/>
          <p:cNvCxnSpPr>
            <a:cxnSpLocks/>
          </p:cNvCxnSpPr>
          <p:nvPr/>
        </p:nvCxnSpPr>
        <p:spPr>
          <a:xfrm>
            <a:off x="468023" y="1666321"/>
            <a:ext cx="5011209"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336" name="四角形 450"/>
          <p:cNvSpPr/>
          <p:nvPr/>
        </p:nvSpPr>
        <p:spPr>
          <a:xfrm>
            <a:off x="8953339" y="4203269"/>
            <a:ext cx="483959" cy="1955991"/>
          </a:xfrm>
          <a:prstGeom prst="rect">
            <a:avLst/>
          </a:prstGeom>
          <a:noFill/>
          <a:ln w="28575"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38" name="テキスト ボックス 2"/>
          <p:cNvSpPr txBox="1"/>
          <p:nvPr/>
        </p:nvSpPr>
        <p:spPr>
          <a:xfrm>
            <a:off x="938989" y="2502976"/>
            <a:ext cx="4752528"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確認しましょう</a:t>
            </a: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受講前の今、自分はどのような</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段階・様子ですか？</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メイリオ" pitchFamily="50" charset="-128"/>
                <a:ea typeface="メイリオ" pitchFamily="50" charset="-128"/>
                <a:cs typeface="メイリオ" pitchFamily="50" charset="-128"/>
              </a:rPr>
              <a:t>⇒受講後は理解度</a:t>
            </a:r>
            <a:r>
              <a:rPr lang="en-US" altLang="ja-JP" sz="2000" dirty="0">
                <a:solidFill>
                  <a:prstClr val="black"/>
                </a:solidFill>
                <a:latin typeface="メイリオ" pitchFamily="50" charset="-128"/>
                <a:ea typeface="メイリオ" pitchFamily="50" charset="-128"/>
                <a:cs typeface="メイリオ" pitchFamily="50" charset="-128"/>
              </a:rPr>
              <a:t>UP</a:t>
            </a:r>
            <a:r>
              <a:rPr lang="ja-JP" altLang="en-US" sz="2000" dirty="0">
                <a:solidFill>
                  <a:prstClr val="black"/>
                </a:solidFill>
                <a:latin typeface="メイリオ" pitchFamily="50" charset="-128"/>
                <a:ea typeface="メイリオ" pitchFamily="50" charset="-128"/>
                <a:cs typeface="メイリオ" pitchFamily="50" charset="-128"/>
              </a:rPr>
              <a:t>しているはず</a:t>
            </a:r>
            <a:r>
              <a:rPr lang="en-US" altLang="ja-JP" sz="2000" dirty="0">
                <a:solidFill>
                  <a:prstClr val="black"/>
                </a:solidFill>
                <a:latin typeface="メイリオ" pitchFamily="50" charset="-128"/>
                <a:ea typeface="メイリオ" pitchFamily="50" charset="-128"/>
                <a:cs typeface="メイリオ" pitchFamily="50" charset="-128"/>
              </a:rPr>
              <a:t>…</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339" name="テキスト ボックス 3"/>
          <p:cNvSpPr txBox="1"/>
          <p:nvPr/>
        </p:nvSpPr>
        <p:spPr>
          <a:xfrm>
            <a:off x="1197674" y="708497"/>
            <a:ext cx="4752528"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itchFamily="50" charset="-128"/>
                <a:ea typeface="メイリオ" pitchFamily="50" charset="-128"/>
                <a:cs typeface="メイリオ" pitchFamily="50" charset="-128"/>
              </a:rPr>
              <a:t>演習</a:t>
            </a:r>
            <a:r>
              <a:rPr lang="en-US" altLang="ja-JP" sz="2800" b="1" dirty="0">
                <a:solidFill>
                  <a:prstClr val="black"/>
                </a:solidFill>
                <a:latin typeface="メイリオ" pitchFamily="50" charset="-128"/>
                <a:ea typeface="メイリオ" pitchFamily="50" charset="-128"/>
                <a:cs typeface="メイリオ" pitchFamily="50" charset="-128"/>
              </a:rPr>
              <a:t>3</a:t>
            </a:r>
            <a:r>
              <a:rPr lang="ja-JP" altLang="en-US" sz="2800" b="1" dirty="0">
                <a:solidFill>
                  <a:prstClr val="black"/>
                </a:solidFill>
                <a:latin typeface="メイリオ" pitchFamily="50" charset="-128"/>
                <a:ea typeface="メイリオ" pitchFamily="50" charset="-128"/>
                <a:cs typeface="メイリオ" pitchFamily="50" charset="-128"/>
              </a:rPr>
              <a:t>日目</a:t>
            </a: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の獲得目標と</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事前評価</a:t>
            </a:r>
          </a:p>
        </p:txBody>
      </p:sp>
      <p:pic>
        <p:nvPicPr>
          <p:cNvPr id="5" name="図 4">
            <a:extLst>
              <a:ext uri="{FF2B5EF4-FFF2-40B4-BE49-F238E27FC236}">
                <a16:creationId xmlns:a16="http://schemas.microsoft.com/office/drawing/2014/main" id="{348306DA-27BE-980D-825F-668A84C6E364}"/>
              </a:ext>
            </a:extLst>
          </p:cNvPr>
          <p:cNvPicPr>
            <a:picLocks noChangeAspect="1"/>
          </p:cNvPicPr>
          <p:nvPr/>
        </p:nvPicPr>
        <p:blipFill>
          <a:blip r:embed="rId3"/>
          <a:stretch>
            <a:fillRect/>
          </a:stretch>
        </p:blipFill>
        <p:spPr>
          <a:xfrm>
            <a:off x="5950202" y="148308"/>
            <a:ext cx="4829849" cy="6573167"/>
          </a:xfrm>
          <a:prstGeom prst="rect">
            <a:avLst/>
          </a:prstGeom>
        </p:spPr>
      </p:pic>
      <p:sp>
        <p:nvSpPr>
          <p:cNvPr id="7" name="正方形/長方形 6">
            <a:extLst>
              <a:ext uri="{FF2B5EF4-FFF2-40B4-BE49-F238E27FC236}">
                <a16:creationId xmlns:a16="http://schemas.microsoft.com/office/drawing/2014/main" id="{3A0B9903-3779-5A60-2CB8-BA7C95CEA024}"/>
              </a:ext>
            </a:extLst>
          </p:cNvPr>
          <p:cNvSpPr/>
          <p:nvPr/>
        </p:nvSpPr>
        <p:spPr>
          <a:xfrm>
            <a:off x="5950202" y="4203269"/>
            <a:ext cx="4829848" cy="21984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D82BE04-229D-3D4A-425F-51DFDFF40303}"/>
              </a:ext>
            </a:extLst>
          </p:cNvPr>
          <p:cNvSpPr>
            <a:spLocks noGrp="1"/>
          </p:cNvSpPr>
          <p:nvPr>
            <p:ph type="sldNum" sz="quarter" idx="12"/>
          </p:nvPr>
        </p:nvSpPr>
        <p:spPr/>
        <p:txBody>
          <a:bodyPr/>
          <a:lstStyle/>
          <a:p>
            <a:fld id="{A91C993B-A9DA-4951-8332-1A7E62C84861}" type="slidenum">
              <a:rPr kumimoji="1" lang="ja-JP" altLang="en-US" smtClean="0"/>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 name="図 3"/>
          <p:cNvPicPr>
            <a:picLocks noChangeAspect="1"/>
          </p:cNvPicPr>
          <p:nvPr/>
        </p:nvPicPr>
        <p:blipFill>
          <a:blip r:embed="rId3"/>
          <a:stretch>
            <a:fillRect/>
          </a:stretch>
        </p:blipFill>
        <p:spPr>
          <a:xfrm>
            <a:off x="803531" y="755782"/>
            <a:ext cx="10654011" cy="5165276"/>
          </a:xfrm>
          <a:prstGeom prst="rect">
            <a:avLst/>
          </a:prstGeom>
          <a:ln>
            <a:solidFill>
              <a:schemeClr val="tx1"/>
            </a:solidFill>
          </a:ln>
        </p:spPr>
      </p:pic>
      <p:sp>
        <p:nvSpPr>
          <p:cNvPr id="1342" name="スライド番号プレースホルダー 1"/>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19167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テキスト 931"/>
          <p:cNvSpPr txBox="1"/>
          <p:nvPr/>
        </p:nvSpPr>
        <p:spPr>
          <a:xfrm>
            <a:off x="3263900" y="3644900"/>
            <a:ext cx="5651500" cy="368439"/>
          </a:xfrm>
          <a:prstGeom prst="rect">
            <a:avLst/>
          </a:prstGeom>
        </p:spPr>
        <p:txBody>
          <a:bodyPr>
            <a:spAutoFit/>
          </a:bodyPr>
          <a:lstStyle/>
          <a:p>
            <a:pPr>
              <a:defRPr lang="ja-JP" altLang="en-US"/>
            </a:pPr>
            <a:endParaRPr lang="ja-JP" altLang="en-US"/>
          </a:p>
        </p:txBody>
      </p:sp>
      <p:sp>
        <p:nvSpPr>
          <p:cNvPr id="1350" name="角丸四角形 1183"/>
          <p:cNvSpPr/>
          <p:nvPr/>
        </p:nvSpPr>
        <p:spPr>
          <a:xfrm>
            <a:off x="2428737" y="1426951"/>
            <a:ext cx="732182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サービス担当者会議</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９:２０～１０:３０</a:t>
            </a:r>
            <a:r>
              <a:rPr lang="en-US" altLang="ja-JP" sz="4800" b="1" dirty="0">
                <a:latin typeface="メイリオ" panose="020B0604030504040204" pitchFamily="50" charset="-128"/>
                <a:ea typeface="メイリオ" panose="020B0604030504040204" pitchFamily="50" charset="-128"/>
              </a:rPr>
              <a:t>】</a:t>
            </a:r>
          </a:p>
        </p:txBody>
      </p:sp>
      <p:sp>
        <p:nvSpPr>
          <p:cNvPr id="1351" name="テキスト 521"/>
          <p:cNvSpPr txBox="1"/>
          <p:nvPr/>
        </p:nvSpPr>
        <p:spPr>
          <a:xfrm>
            <a:off x="2896714" y="2772825"/>
            <a:ext cx="6853851" cy="522327"/>
          </a:xfrm>
          <a:prstGeom prst="rect">
            <a:avLst/>
          </a:prstGeom>
        </p:spPr>
        <p:txBody>
          <a:bodyPr wrap="square">
            <a:spAutoFit/>
          </a:bodyPr>
          <a:lstStyle/>
          <a:p>
            <a:pPr>
              <a:defRPr lang="ja-JP" altLang="en-US"/>
            </a:pPr>
            <a:r>
              <a:rPr lang="ja-JP" altLang="en-US" sz="2800" b="1">
                <a:solidFill>
                  <a:schemeClr val="tx1"/>
                </a:solidFill>
              </a:rPr>
              <a:t>チーム支援・他職種連携、はじめの一歩。</a:t>
            </a:r>
            <a:endParaRPr lang="ja-JP" altLang="en-US" b="1">
              <a:solidFill>
                <a:schemeClr val="tx1"/>
              </a:solidFill>
            </a:endParaRPr>
          </a:p>
        </p:txBody>
      </p:sp>
      <p:sp>
        <p:nvSpPr>
          <p:cNvPr id="2" name="スライド番号プレースホルダー 1">
            <a:extLst>
              <a:ext uri="{FF2B5EF4-FFF2-40B4-BE49-F238E27FC236}">
                <a16:creationId xmlns:a16="http://schemas.microsoft.com/office/drawing/2014/main" id="{27822599-037D-3A16-8B5C-CA07ACD698C8}"/>
              </a:ext>
            </a:extLst>
          </p:cNvPr>
          <p:cNvSpPr>
            <a:spLocks noGrp="1"/>
          </p:cNvSpPr>
          <p:nvPr>
            <p:ph type="sldNum" sz="quarter" idx="12"/>
          </p:nvPr>
        </p:nvSpPr>
        <p:spPr/>
        <p:txBody>
          <a:bodyPr/>
          <a:lstStyle/>
          <a:p>
            <a:fld id="{A91C993B-A9DA-4951-8332-1A7E62C84861}" type="slidenum">
              <a:rPr kumimoji="1" lang="ja-JP" altLang="en-US" smtClean="0"/>
              <a:t>16</a:t>
            </a:fld>
            <a:endParaRPr kumimoji="1" lang="ja-JP" altLang="en-US"/>
          </a:p>
        </p:txBody>
      </p:sp>
    </p:spTree>
    <p:extLst>
      <p:ext uri="{BB962C8B-B14F-4D97-AF65-F5344CB8AC3E}">
        <p14:creationId xmlns:p14="http://schemas.microsoft.com/office/powerpoint/2010/main" val="300383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 name="正方形/長方形 4"/>
          <p:cNvSpPr/>
          <p:nvPr/>
        </p:nvSpPr>
        <p:spPr>
          <a:xfrm>
            <a:off x="378884"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1359" name="正方形/長方形 5"/>
          <p:cNvSpPr/>
          <p:nvPr/>
        </p:nvSpPr>
        <p:spPr>
          <a:xfrm>
            <a:off x="2839755"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1360" name="正方形/長方形 6"/>
          <p:cNvSpPr/>
          <p:nvPr/>
        </p:nvSpPr>
        <p:spPr>
          <a:xfrm>
            <a:off x="5300625" y="3195247"/>
            <a:ext cx="2180352" cy="947838"/>
          </a:xfrm>
          <a:prstGeom prst="rect">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1361" name="正方形/長方形 7"/>
          <p:cNvSpPr/>
          <p:nvPr/>
        </p:nvSpPr>
        <p:spPr>
          <a:xfrm>
            <a:off x="2752332" y="4852125"/>
            <a:ext cx="1451365"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1362" name="正方形/長方形 9"/>
          <p:cNvSpPr/>
          <p:nvPr/>
        </p:nvSpPr>
        <p:spPr>
          <a:xfrm>
            <a:off x="10265649" y="3191094"/>
            <a:ext cx="1359793"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1363" name="直線矢印コネクタ 11"/>
          <p:cNvCxnSpPr>
            <a:stCxn id="1358" idx="3"/>
            <a:endCxn id="1359" idx="1"/>
          </p:cNvCxnSpPr>
          <p:nvPr/>
        </p:nvCxnSpPr>
        <p:spPr>
          <a:xfrm>
            <a:off x="2559236"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64" name="直線矢印コネクタ 13"/>
          <p:cNvCxnSpPr>
            <a:stCxn id="1359" idx="3"/>
            <a:endCxn id="1360" idx="1"/>
          </p:cNvCxnSpPr>
          <p:nvPr/>
        </p:nvCxnSpPr>
        <p:spPr>
          <a:xfrm>
            <a:off x="5020107"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65" name="直線矢印コネクタ 15"/>
          <p:cNvCxnSpPr>
            <a:stCxn id="1360" idx="3"/>
          </p:cNvCxnSpPr>
          <p:nvPr/>
        </p:nvCxnSpPr>
        <p:spPr>
          <a:xfrm flipV="1">
            <a:off x="7480977" y="3665013"/>
            <a:ext cx="28052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66" name="カギ線コネクタ 19"/>
          <p:cNvCxnSpPr>
            <a:endCxn id="1359" idx="0"/>
          </p:cNvCxnSpPr>
          <p:nvPr/>
        </p:nvCxnSpPr>
        <p:spPr>
          <a:xfrm rot="16200000" flipH="1" flipV="1">
            <a:off x="6388726" y="732298"/>
            <a:ext cx="4153" cy="4921743"/>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67" name="角丸四角形 48"/>
          <p:cNvSpPr/>
          <p:nvPr/>
        </p:nvSpPr>
        <p:spPr>
          <a:xfrm>
            <a:off x="1507688"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1368" name="角丸四角形 49"/>
          <p:cNvSpPr/>
          <p:nvPr/>
        </p:nvSpPr>
        <p:spPr>
          <a:xfrm>
            <a:off x="6527089" y="4019087"/>
            <a:ext cx="1275739" cy="469667"/>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1369" name="正方形/長方形 50"/>
          <p:cNvSpPr/>
          <p:nvPr/>
        </p:nvSpPr>
        <p:spPr>
          <a:xfrm>
            <a:off x="7077028"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1370" name="正方形/長方形 51"/>
          <p:cNvSpPr/>
          <p:nvPr/>
        </p:nvSpPr>
        <p:spPr>
          <a:xfrm>
            <a:off x="4352804" y="4852125"/>
            <a:ext cx="889151"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1371" name="直線コネクタ 53"/>
          <p:cNvCxnSpPr>
            <a:stCxn id="1359" idx="2"/>
          </p:cNvCxnSpPr>
          <p:nvPr/>
        </p:nvCxnSpPr>
        <p:spPr>
          <a:xfrm flipH="1">
            <a:off x="2752332" y="4143085"/>
            <a:ext cx="11775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72" name="正方形/長方形 54"/>
          <p:cNvSpPr/>
          <p:nvPr/>
        </p:nvSpPr>
        <p:spPr>
          <a:xfrm>
            <a:off x="5372648" y="4852125"/>
            <a:ext cx="1565212" cy="653084"/>
          </a:xfrm>
          <a:prstGeom prst="rect">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1373" name="直線コネクタ 56"/>
          <p:cNvCxnSpPr/>
          <p:nvPr/>
        </p:nvCxnSpPr>
        <p:spPr>
          <a:xfrm>
            <a:off x="7480977" y="4143085"/>
            <a:ext cx="1161263"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374" name="直線矢印コネクタ 58"/>
          <p:cNvCxnSpPr>
            <a:stCxn id="1361" idx="3"/>
            <a:endCxn id="1370" idx="1"/>
          </p:cNvCxnSpPr>
          <p:nvPr/>
        </p:nvCxnSpPr>
        <p:spPr>
          <a:xfrm>
            <a:off x="4203697" y="5169969"/>
            <a:ext cx="149107"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75" name="直線矢印コネクタ 60"/>
          <p:cNvCxnSpPr>
            <a:stCxn id="1370" idx="3"/>
            <a:endCxn id="1372" idx="1"/>
          </p:cNvCxnSpPr>
          <p:nvPr/>
        </p:nvCxnSpPr>
        <p:spPr>
          <a:xfrm>
            <a:off x="5241955" y="5169969"/>
            <a:ext cx="130693"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76" name="直線矢印コネクタ 62"/>
          <p:cNvCxnSpPr>
            <a:stCxn id="1372" idx="3"/>
            <a:endCxn id="1369" idx="1"/>
          </p:cNvCxnSpPr>
          <p:nvPr/>
        </p:nvCxnSpPr>
        <p:spPr>
          <a:xfrm>
            <a:off x="6937860" y="5178667"/>
            <a:ext cx="139168"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77" name="角丸四角形 63"/>
          <p:cNvSpPr/>
          <p:nvPr/>
        </p:nvSpPr>
        <p:spPr>
          <a:xfrm>
            <a:off x="385656"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1378" name="正方形/長方形 31"/>
          <p:cNvSpPr/>
          <p:nvPr/>
        </p:nvSpPr>
        <p:spPr>
          <a:xfrm>
            <a:off x="8830157"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1379" name="直線コネクタ 34"/>
          <p:cNvCxnSpPr>
            <a:endCxn id="1378" idx="0"/>
          </p:cNvCxnSpPr>
          <p:nvPr/>
        </p:nvCxnSpPr>
        <p:spPr>
          <a:xfrm>
            <a:off x="8830157" y="3940965"/>
            <a:ext cx="782607"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80" name="正方形/長方形 2722"/>
          <p:cNvSpPr/>
          <p:nvPr/>
        </p:nvSpPr>
        <p:spPr>
          <a:xfrm>
            <a:off x="7684177"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cxnSp>
        <p:nvCxnSpPr>
          <p:cNvPr id="1381" name="直線矢印コネクタ 17"/>
          <p:cNvCxnSpPr>
            <a:endCxn id="1362" idx="1"/>
          </p:cNvCxnSpPr>
          <p:nvPr/>
        </p:nvCxnSpPr>
        <p:spPr>
          <a:xfrm>
            <a:off x="9941849" y="3665013"/>
            <a:ext cx="32380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82" name="タイトル 663"/>
          <p:cNvSpPr/>
          <p:nvPr/>
        </p:nvSpPr>
        <p:spPr>
          <a:xfrm>
            <a:off x="527123" y="441326"/>
            <a:ext cx="6410739" cy="1325563"/>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ts val="3000"/>
              </a:lnSpc>
            </a:pPr>
            <a:endParaRPr>
              <a:latin typeface="HG丸ｺﾞｼｯｸM-PRO"/>
              <a:ea typeface="HG丸ｺﾞｼｯｸM-PRO"/>
            </a:endParaRPr>
          </a:p>
        </p:txBody>
      </p:sp>
      <p:sp>
        <p:nvSpPr>
          <p:cNvPr id="1383" name="角丸四角形 47"/>
          <p:cNvSpPr/>
          <p:nvPr/>
        </p:nvSpPr>
        <p:spPr>
          <a:xfrm>
            <a:off x="8489459" y="4019087"/>
            <a:ext cx="127573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2" name="タイトル 1">
            <a:extLst>
              <a:ext uri="{FF2B5EF4-FFF2-40B4-BE49-F238E27FC236}">
                <a16:creationId xmlns:a16="http://schemas.microsoft.com/office/drawing/2014/main" id="{CA2E8CFB-6EC5-74CA-F35C-5318ACC3C492}"/>
              </a:ext>
            </a:extLst>
          </p:cNvPr>
          <p:cNvSpPr>
            <a:spLocks noGrp="1"/>
          </p:cNvSpPr>
          <p:nvPr>
            <p:ph type="title"/>
          </p:nvPr>
        </p:nvSpPr>
        <p:spPr>
          <a:xfrm>
            <a:off x="167309" y="367644"/>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　</a:t>
            </a:r>
            <a:r>
              <a:rPr lang="ja-JP" altLang="en-US" sz="2400" b="1" dirty="0">
                <a:latin typeface="メイリオ"/>
                <a:ea typeface="メイリオ"/>
                <a:cs typeface="メイリオ"/>
              </a:rPr>
              <a:t>サービス担当者会議　－</a:t>
            </a:r>
            <a:endParaRPr lang="ja-JP" altLang="en-US" sz="1600" b="1" dirty="0">
              <a:latin typeface="メイリオ"/>
              <a:ea typeface="メイリオ"/>
              <a:cs typeface="メイリオ"/>
            </a:endParaRPr>
          </a:p>
        </p:txBody>
      </p:sp>
      <p:cxnSp>
        <p:nvCxnSpPr>
          <p:cNvPr id="3" name="直線コネクタ 437">
            <a:extLst>
              <a:ext uri="{FF2B5EF4-FFF2-40B4-BE49-F238E27FC236}">
                <a16:creationId xmlns:a16="http://schemas.microsoft.com/office/drawing/2014/main" id="{BFDBD92C-D9EA-EC61-B83B-D334B39B5A76}"/>
              </a:ext>
            </a:extLst>
          </p:cNvPr>
          <p:cNvCxnSpPr>
            <a:cxnSpLocks/>
          </p:cNvCxnSpPr>
          <p:nvPr/>
        </p:nvCxnSpPr>
        <p:spPr>
          <a:xfrm>
            <a:off x="167309" y="1074577"/>
            <a:ext cx="11055790"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CED0EECF-AA0C-4ECD-16B0-D436C54E58B7}"/>
              </a:ext>
            </a:extLst>
          </p:cNvPr>
          <p:cNvSpPr>
            <a:spLocks noGrp="1"/>
          </p:cNvSpPr>
          <p:nvPr>
            <p:ph type="sldNum" sz="quarter" idx="12"/>
          </p:nvPr>
        </p:nvSpPr>
        <p:spPr/>
        <p:txBody>
          <a:bodyPr/>
          <a:lstStyle/>
          <a:p>
            <a:fld id="{A91C993B-A9DA-4951-8332-1A7E62C84861}"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CA0EBAC1-E2C8-40A8-DD30-CDB0F4376109}"/>
              </a:ext>
            </a:extLst>
          </p:cNvPr>
          <p:cNvSpPr txBox="1"/>
          <p:nvPr/>
        </p:nvSpPr>
        <p:spPr>
          <a:xfrm>
            <a:off x="9439668" y="5487813"/>
            <a:ext cx="2362055" cy="1323439"/>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P104</a:t>
            </a:r>
            <a:r>
              <a:rPr lang="ja-JP" altLang="en-US" sz="2000" dirty="0"/>
              <a:t>～</a:t>
            </a:r>
            <a:r>
              <a:rPr lang="en-US" altLang="ja-JP" sz="2000" dirty="0"/>
              <a:t>105</a:t>
            </a:r>
          </a:p>
          <a:p>
            <a:r>
              <a:rPr lang="en-US" altLang="ja-JP" sz="2000" dirty="0"/>
              <a:t>P148</a:t>
            </a:r>
            <a:r>
              <a:rPr lang="ja-JP" altLang="en-US" sz="2000" dirty="0"/>
              <a:t>図</a:t>
            </a:r>
            <a:r>
              <a:rPr lang="en-US" altLang="ja-JP" sz="2000" dirty="0"/>
              <a:t>3-5</a:t>
            </a:r>
          </a:p>
          <a:p>
            <a:r>
              <a:rPr kumimoji="1" lang="en-US" altLang="ja-JP" sz="2000" dirty="0"/>
              <a:t>P234</a:t>
            </a:r>
            <a:r>
              <a:rPr kumimoji="1" lang="ja-JP" altLang="en-US" sz="2000" dirty="0"/>
              <a:t>～</a:t>
            </a:r>
            <a:r>
              <a:rPr kumimoji="1" lang="en-US" altLang="ja-JP" sz="2000" dirty="0"/>
              <a:t>237</a:t>
            </a:r>
            <a:r>
              <a:rPr kumimoji="1" lang="ja-JP" altLang="en-US" sz="2000" dirty="0"/>
              <a:t>　</a:t>
            </a:r>
          </a:p>
        </p:txBody>
      </p:sp>
    </p:spTree>
    <p:extLst>
      <p:ext uri="{BB962C8B-B14F-4D97-AF65-F5344CB8AC3E}">
        <p14:creationId xmlns:p14="http://schemas.microsoft.com/office/powerpoint/2010/main" val="279763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タイトル 1"/>
          <p:cNvSpPr>
            <a:spLocks noGrp="1"/>
          </p:cNvSpPr>
          <p:nvPr>
            <p:ph type="ctrTitle"/>
          </p:nvPr>
        </p:nvSpPr>
        <p:spPr>
          <a:xfrm>
            <a:off x="770930" y="662112"/>
            <a:ext cx="7004883" cy="596900"/>
          </a:xfrm>
        </p:spPr>
        <p:txBody>
          <a:bodyPr>
            <a:noAutofit/>
          </a:bodyPr>
          <a:lstStyle/>
          <a:p>
            <a:pPr algn="l"/>
            <a:r>
              <a:rPr lang="ja-JP" altLang="en-US" sz="4000" b="1" dirty="0">
                <a:latin typeface="メイリオ" panose="020B0604030504040204" pitchFamily="50" charset="-128"/>
                <a:ea typeface="メイリオ" panose="020B0604030504040204" pitchFamily="50" charset="-128"/>
              </a:rPr>
              <a:t>サービス担当者会議とは</a:t>
            </a:r>
            <a:endParaRPr sz="4000" dirty="0">
              <a:latin typeface="メイリオ" panose="020B0604030504040204" pitchFamily="50" charset="-128"/>
              <a:ea typeface="メイリオ" panose="020B0604030504040204" pitchFamily="50" charset="-128"/>
            </a:endParaRPr>
          </a:p>
        </p:txBody>
      </p:sp>
      <p:sp>
        <p:nvSpPr>
          <p:cNvPr id="1391"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392" name="テキスト ボックス 3"/>
          <p:cNvSpPr txBox="1"/>
          <p:nvPr/>
        </p:nvSpPr>
        <p:spPr>
          <a:xfrm>
            <a:off x="770930" y="1697625"/>
            <a:ext cx="10688552" cy="3969425"/>
          </a:xfrm>
          <a:prstGeom prst="rect">
            <a:avLst/>
          </a:prstGeom>
          <a:noFill/>
          <a:ln>
            <a:noFill/>
          </a:ln>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a:t>
            </a:r>
            <a:r>
              <a:rPr lang="ja-JP" altLang="en-US" sz="3600" dirty="0">
                <a:solidFill>
                  <a:srgbClr val="FF0000"/>
                </a:solidFill>
                <a:latin typeface="メイリオ" panose="020B0604030504040204" pitchFamily="50" charset="-128"/>
                <a:ea typeface="メイリオ" panose="020B0604030504040204" pitchFamily="50" charset="-128"/>
              </a:rPr>
              <a:t>事前の</a:t>
            </a:r>
            <a:r>
              <a:rPr lang="ja-JP" altLang="ja-JP" sz="3600" dirty="0">
                <a:solidFill>
                  <a:srgbClr val="FF0000"/>
                </a:solidFill>
                <a:latin typeface="メイリオ" panose="020B0604030504040204" pitchFamily="50" charset="-128"/>
                <a:ea typeface="メイリオ" panose="020B0604030504040204" pitchFamily="50" charset="-128"/>
              </a:rPr>
              <a:t>サービス調整も終えて</a:t>
            </a:r>
            <a:r>
              <a:rPr lang="ja-JP" altLang="en-US" sz="3600" dirty="0">
                <a:latin typeface="メイリオ" panose="020B0604030504040204" pitchFamily="50" charset="-128"/>
                <a:ea typeface="メイリオ" panose="020B0604030504040204" pitchFamily="50" charset="-128"/>
              </a:rPr>
              <a:t>、</a:t>
            </a:r>
            <a:r>
              <a:rPr lang="ja-JP" altLang="ja-JP" sz="3600" dirty="0">
                <a:latin typeface="メイリオ" panose="020B0604030504040204" pitchFamily="50" charset="-128"/>
                <a:ea typeface="メイリオ" panose="020B0604030504040204" pitchFamily="50" charset="-128"/>
              </a:rPr>
              <a:t>計画が実施できる</a:t>
            </a:r>
            <a:r>
              <a:rPr lang="ja-JP" altLang="en-US" sz="3600" dirty="0">
                <a:latin typeface="メイリオ" panose="020B0604030504040204" pitchFamily="50" charset="-128"/>
                <a:ea typeface="メイリオ" panose="020B0604030504040204" pitchFamily="50" charset="-128"/>
              </a:rPr>
              <a:t>準備がすべて整った段階で</a:t>
            </a:r>
            <a:r>
              <a:rPr lang="ja-JP" altLang="ja-JP" sz="3600" dirty="0">
                <a:latin typeface="メイリオ" panose="020B0604030504040204" pitchFamily="50" charset="-128"/>
                <a:ea typeface="メイリオ" panose="020B0604030504040204" pitchFamily="50" charset="-128"/>
              </a:rPr>
              <a:t>、支援をスタートさせるために関係者が一堂に会し行う会議です。本人の参加が</a:t>
            </a:r>
            <a:r>
              <a:rPr lang="ja-JP" altLang="en-US" sz="3600" u="sng" dirty="0">
                <a:latin typeface="メイリオ" panose="020B0604030504040204" pitchFamily="50" charset="-128"/>
                <a:ea typeface="メイリオ" panose="020B0604030504040204" pitchFamily="50" charset="-128"/>
              </a:rPr>
              <a:t>原則</a:t>
            </a:r>
            <a:r>
              <a:rPr lang="ja-JP" altLang="ja-JP" sz="3600" dirty="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a:t>
            </a:r>
            <a:r>
              <a:rPr lang="ja-JP" altLang="ja-JP" sz="3600" dirty="0">
                <a:solidFill>
                  <a:srgbClr val="FF0000"/>
                </a:solidFill>
                <a:latin typeface="メイリオ" panose="020B0604030504040204" pitchFamily="50" charset="-128"/>
                <a:ea typeface="メイリオ" panose="020B0604030504040204" pitchFamily="50" charset="-128"/>
              </a:rPr>
              <a:t>事前に合意</a:t>
            </a:r>
            <a:r>
              <a:rPr lang="ja-JP" altLang="ja-JP" sz="3600" dirty="0">
                <a:latin typeface="メイリオ" panose="020B0604030504040204" pitchFamily="50" charset="-128"/>
                <a:ea typeface="メイリオ" panose="020B0604030504040204" pitchFamily="50" charset="-128"/>
              </a:rPr>
              <a:t>されている</a:t>
            </a:r>
            <a:r>
              <a:rPr lang="ja-JP" altLang="en-US" sz="3600" dirty="0">
                <a:latin typeface="メイリオ" panose="020B0604030504040204" pitchFamily="50" charset="-128"/>
                <a:ea typeface="メイリオ" panose="020B0604030504040204" pitchFamily="50" charset="-128"/>
              </a:rPr>
              <a:t>手立て</a:t>
            </a:r>
            <a:r>
              <a:rPr lang="ja-JP" altLang="ja-JP" sz="3600" dirty="0">
                <a:latin typeface="メイリオ" panose="020B0604030504040204" pitchFamily="50" charset="-128"/>
                <a:ea typeface="メイリオ" panose="020B0604030504040204" pitchFamily="50" charset="-128"/>
              </a:rPr>
              <a:t>に基づいて、それぞれの役割分担の確認をする場として行なわれます。</a:t>
            </a:r>
            <a:endParaRPr kumimoji="1" lang="ja-JP" altLang="en-US" sz="3600" dirty="0">
              <a:latin typeface="メイリオ" panose="020B0604030504040204" pitchFamily="50" charset="-128"/>
              <a:ea typeface="メイリオ" panose="020B0604030504040204" pitchFamily="50" charset="-128"/>
            </a:endParaRPr>
          </a:p>
        </p:txBody>
      </p:sp>
      <p:sp>
        <p:nvSpPr>
          <p:cNvPr id="1393" name="テキスト ボックス 6"/>
          <p:cNvSpPr txBox="1"/>
          <p:nvPr/>
        </p:nvSpPr>
        <p:spPr>
          <a:xfrm>
            <a:off x="6193857" y="204590"/>
            <a:ext cx="6437696" cy="368439"/>
          </a:xfrm>
          <a:prstGeom prst="rect">
            <a:avLst/>
          </a:prstGeom>
          <a:noFill/>
        </p:spPr>
        <p:txBody>
          <a:bodyPr wrap="square" rtlCol="0">
            <a:spAutoFit/>
          </a:bodyPr>
          <a:lstStyle/>
          <a:p>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394" name="正方形/長方形 664"/>
          <p:cNvSpPr/>
          <p:nvPr/>
        </p:nvSpPr>
        <p:spPr>
          <a:xfrm>
            <a:off x="623392" y="466583"/>
            <a:ext cx="10941836" cy="590772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A732F02-6101-19E9-A90D-75603171A19D}"/>
              </a:ext>
            </a:extLst>
          </p:cNvPr>
          <p:cNvSpPr>
            <a:spLocks noGrp="1"/>
          </p:cNvSpPr>
          <p:nvPr>
            <p:ph type="sldNum" sz="quarter" idx="12"/>
          </p:nvPr>
        </p:nvSpPr>
        <p:spPr/>
        <p:txBody>
          <a:bodyPr/>
          <a:lstStyle/>
          <a:p>
            <a:fld id="{A91C993B-A9DA-4951-8332-1A7E62C84861}" type="slidenum">
              <a:rPr kumimoji="1" lang="ja-JP" altLang="en-US" smtClean="0"/>
              <a:t>18</a:t>
            </a:fld>
            <a:endParaRPr kumimoji="1" lang="ja-JP" altLang="en-US"/>
          </a:p>
        </p:txBody>
      </p:sp>
    </p:spTree>
    <p:extLst>
      <p:ext uri="{BB962C8B-B14F-4D97-AF65-F5344CB8AC3E}">
        <p14:creationId xmlns:p14="http://schemas.microsoft.com/office/powerpoint/2010/main" val="254573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 name="タイトル 1"/>
          <p:cNvSpPr>
            <a:spLocks noGrp="1"/>
          </p:cNvSpPr>
          <p:nvPr>
            <p:ph type="ctrTitle"/>
          </p:nvPr>
        </p:nvSpPr>
        <p:spPr>
          <a:xfrm>
            <a:off x="140676" y="204343"/>
            <a:ext cx="9439777" cy="955812"/>
          </a:xfrm>
        </p:spPr>
        <p:txBody>
          <a:bodyPr>
            <a:noAutofit/>
          </a:bodyPr>
          <a:lstStyle/>
          <a:p>
            <a:pPr algn="l"/>
            <a:r>
              <a:rPr lang="ja-JP" altLang="en-US" sz="3600" b="1" dirty="0">
                <a:latin typeface="メイリオ" panose="020B0604030504040204" pitchFamily="50" charset="-128"/>
                <a:ea typeface="メイリオ" panose="020B0604030504040204" pitchFamily="50" charset="-128"/>
              </a:rPr>
              <a:t>サービス担当者会議を開催するまでに</a:t>
            </a:r>
            <a:endParaRPr sz="6600" dirty="0">
              <a:latin typeface="メイリオ" panose="020B0604030504040204" pitchFamily="50" charset="-128"/>
              <a:ea typeface="メイリオ" panose="020B0604030504040204" pitchFamily="50" charset="-128"/>
            </a:endParaRPr>
          </a:p>
        </p:txBody>
      </p:sp>
      <p:sp>
        <p:nvSpPr>
          <p:cNvPr id="1402"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403" name="テキスト ボックス 3"/>
          <p:cNvSpPr txBox="1"/>
          <p:nvPr/>
        </p:nvSpPr>
        <p:spPr>
          <a:xfrm>
            <a:off x="270933" y="1639277"/>
            <a:ext cx="11780390" cy="4893647"/>
          </a:xfrm>
          <a:prstGeom prst="rect">
            <a:avLst/>
          </a:prstGeom>
          <a:noFill/>
          <a:ln w="38100"/>
        </p:spPr>
        <p:txBody>
          <a:bodyPr wrap="squar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会議開催までの下準備が重要！</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★会議の日程調整は？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（みんなの集まりやすい日、時間帯を事前に確認、本人の体力や</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集中力なども考慮）</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★会議の場所はどこがよいか？</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（本人が最も落ち着ける場所が好ましい、自宅や通いなれた場所</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など・・）</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★開催についての連絡は？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（電話？メール？開催案内が必要な機関もあり）</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★必要資料は？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（事前に計画案を送付、会議レジュメを作ると会議が進めやすい）</a:t>
            </a:r>
            <a:endParaRPr kumimoji="1" lang="en-US" altLang="ja-JP" sz="2800" dirty="0">
              <a:latin typeface="メイリオ" panose="020B0604030504040204" pitchFamily="50" charset="-128"/>
              <a:ea typeface="メイリオ" panose="020B0604030504040204" pitchFamily="50" charset="-128"/>
            </a:endParaRPr>
          </a:p>
        </p:txBody>
      </p:sp>
      <p:sp>
        <p:nvSpPr>
          <p:cNvPr id="1404" name="正方形/長方形 665"/>
          <p:cNvSpPr/>
          <p:nvPr/>
        </p:nvSpPr>
        <p:spPr>
          <a:xfrm>
            <a:off x="140677" y="466426"/>
            <a:ext cx="11910645" cy="618723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257A6C6-6404-3901-1FA5-E0439EC81793}"/>
              </a:ext>
            </a:extLst>
          </p:cNvPr>
          <p:cNvSpPr>
            <a:spLocks noGrp="1"/>
          </p:cNvSpPr>
          <p:nvPr>
            <p:ph type="sldNum" sz="quarter" idx="12"/>
          </p:nvPr>
        </p:nvSpPr>
        <p:spPr/>
        <p:txBody>
          <a:bodyPr/>
          <a:lstStyle/>
          <a:p>
            <a:fld id="{A91C993B-A9DA-4951-8332-1A7E62C84861}" type="slidenum">
              <a:rPr kumimoji="1" lang="ja-JP" altLang="en-US" smtClean="0"/>
              <a:t>19</a:t>
            </a:fld>
            <a:endParaRPr kumimoji="1" lang="ja-JP" altLang="en-US"/>
          </a:p>
        </p:txBody>
      </p:sp>
    </p:spTree>
    <p:extLst>
      <p:ext uri="{BB962C8B-B14F-4D97-AF65-F5344CB8AC3E}">
        <p14:creationId xmlns:p14="http://schemas.microsoft.com/office/powerpoint/2010/main" val="39203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 name="表 3"/>
          <p:cNvGraphicFramePr>
            <a:graphicFrameLocks noGrp="1"/>
          </p:cNvGraphicFramePr>
          <p:nvPr>
            <p:extLst>
              <p:ext uri="{D42A27DB-BD31-4B8C-83A1-F6EECF244321}">
                <p14:modId xmlns:p14="http://schemas.microsoft.com/office/powerpoint/2010/main" val="1214002462"/>
              </p:ext>
            </p:extLst>
          </p:nvPr>
        </p:nvGraphicFramePr>
        <p:xfrm>
          <a:off x="77516" y="435372"/>
          <a:ext cx="11981135" cy="6438089"/>
        </p:xfrm>
        <a:graphic>
          <a:graphicData uri="http://schemas.openxmlformats.org/drawingml/2006/table">
            <a:tbl>
              <a:tblPr firstRow="1" bandRow="1">
                <a:tableStyleId>{5C22544A-7EE6-4342-B048-85BDC9FD1C3A}</a:tableStyleId>
              </a:tblPr>
              <a:tblGrid>
                <a:gridCol w="1397691">
                  <a:extLst>
                    <a:ext uri="{9D8B030D-6E8A-4147-A177-3AD203B41FA5}">
                      <a16:colId xmlns:a16="http://schemas.microsoft.com/office/drawing/2014/main" val="20000"/>
                    </a:ext>
                  </a:extLst>
                </a:gridCol>
                <a:gridCol w="2596020">
                  <a:extLst>
                    <a:ext uri="{9D8B030D-6E8A-4147-A177-3AD203B41FA5}">
                      <a16:colId xmlns:a16="http://schemas.microsoft.com/office/drawing/2014/main" val="20001"/>
                    </a:ext>
                  </a:extLst>
                </a:gridCol>
                <a:gridCol w="1374731">
                  <a:extLst>
                    <a:ext uri="{9D8B030D-6E8A-4147-A177-3AD203B41FA5}">
                      <a16:colId xmlns:a16="http://schemas.microsoft.com/office/drawing/2014/main" val="20002"/>
                    </a:ext>
                  </a:extLst>
                </a:gridCol>
                <a:gridCol w="2618981">
                  <a:extLst>
                    <a:ext uri="{9D8B030D-6E8A-4147-A177-3AD203B41FA5}">
                      <a16:colId xmlns:a16="http://schemas.microsoft.com/office/drawing/2014/main" val="20003"/>
                    </a:ext>
                  </a:extLst>
                </a:gridCol>
                <a:gridCol w="1426926">
                  <a:extLst>
                    <a:ext uri="{9D8B030D-6E8A-4147-A177-3AD203B41FA5}">
                      <a16:colId xmlns:a16="http://schemas.microsoft.com/office/drawing/2014/main" val="20004"/>
                    </a:ext>
                  </a:extLst>
                </a:gridCol>
                <a:gridCol w="2566786">
                  <a:extLst>
                    <a:ext uri="{9D8B030D-6E8A-4147-A177-3AD203B41FA5}">
                      <a16:colId xmlns:a16="http://schemas.microsoft.com/office/drawing/2014/main" val="20005"/>
                    </a:ext>
                  </a:extLst>
                </a:gridCol>
              </a:tblGrid>
              <a:tr h="359319">
                <a:tc gridSpan="2">
                  <a:txBody>
                    <a:bodyPr/>
                    <a:lstStyle/>
                    <a:p>
                      <a:pPr algn="ctr"/>
                      <a:r>
                        <a:rPr kumimoji="1" lang="ja-JP" altLang="en-US" dirty="0"/>
                        <a:t>１日目</a:t>
                      </a:r>
                    </a:p>
                  </a:txBody>
                  <a:tcPr/>
                </a:tc>
                <a:tc hMerge="1">
                  <a:txBody>
                    <a:bodyPr/>
                    <a:lstStyle/>
                    <a:p>
                      <a:endParaRPr kumimoji="1" lang="ja-JP" altLang="en-US"/>
                    </a:p>
                  </a:txBody>
                  <a:tcPr/>
                </a:tc>
                <a:tc gridSpan="2">
                  <a:txBody>
                    <a:bodyPr/>
                    <a:lstStyle/>
                    <a:p>
                      <a:pPr algn="ctr"/>
                      <a:r>
                        <a:rPr kumimoji="1" lang="ja-JP" altLang="en-US" dirty="0"/>
                        <a:t>２日目</a:t>
                      </a:r>
                    </a:p>
                  </a:txBody>
                  <a:tcPr/>
                </a:tc>
                <a:tc hMerge="1">
                  <a:txBody>
                    <a:bodyPr/>
                    <a:lstStyle/>
                    <a:p>
                      <a:endParaRPr kumimoji="1" lang="ja-JP" altLang="en-US"/>
                    </a:p>
                  </a:txBody>
                  <a:tcPr/>
                </a:tc>
                <a:tc gridSpan="2">
                  <a:txBody>
                    <a:bodyPr/>
                    <a:lstStyle/>
                    <a:p>
                      <a:pPr algn="ctr"/>
                      <a:r>
                        <a:rPr kumimoji="1" lang="ja-JP" altLang="en-US" dirty="0"/>
                        <a:t>３日目</a:t>
                      </a:r>
                    </a:p>
                  </a:txBody>
                  <a:tcPr/>
                </a:tc>
                <a:tc hMerge="1">
                  <a:txBody>
                    <a:bodyPr/>
                    <a:lstStyle/>
                    <a:p>
                      <a:endParaRPr kumimoji="1" lang="ja-JP" altLang="en-US"/>
                    </a:p>
                  </a:txBody>
                  <a:tcPr/>
                </a:tc>
                <a:extLst>
                  <a:ext uri="{0D108BD9-81ED-4DB2-BD59-A6C34878D82A}">
                    <a16:rowId xmlns:a16="http://schemas.microsoft.com/office/drawing/2014/main" val="10000"/>
                  </a:ext>
                </a:extLst>
              </a:tr>
              <a:tr h="449148">
                <a:tc>
                  <a:txBody>
                    <a:bodyPr/>
                    <a:lstStyle/>
                    <a:p>
                      <a:r>
                        <a:rPr kumimoji="1" lang="en-US" altLang="ja-JP" sz="1400" b="1" dirty="0"/>
                        <a:t>9:30</a:t>
                      </a:r>
                      <a:r>
                        <a:rPr kumimoji="1" lang="ja-JP" altLang="en-US" sz="1400" b="1" dirty="0"/>
                        <a:t>～</a:t>
                      </a:r>
                      <a:r>
                        <a:rPr kumimoji="1" lang="en-US" altLang="ja-JP" sz="1400" b="1" dirty="0"/>
                        <a:t>9:55</a:t>
                      </a:r>
                      <a:endParaRPr kumimoji="1" lang="ja-JP" altLang="en-US" sz="1400" b="1" dirty="0"/>
                    </a:p>
                  </a:txBody>
                  <a:tcPr/>
                </a:tc>
                <a:tc>
                  <a:txBody>
                    <a:bodyPr/>
                    <a:lstStyle/>
                    <a:p>
                      <a:r>
                        <a:rPr kumimoji="1" lang="ja-JP" altLang="en-US" sz="1200" dirty="0"/>
                        <a:t>開講あいさつ</a:t>
                      </a:r>
                      <a:endParaRPr kumimoji="1" lang="en-US" altLang="ja-JP" sz="1200" dirty="0"/>
                    </a:p>
                    <a:p>
                      <a:r>
                        <a:rPr kumimoji="1" lang="ja-JP" altLang="en-US" sz="1200" dirty="0"/>
                        <a:t>ガイダンス</a:t>
                      </a:r>
                    </a:p>
                  </a:txBody>
                  <a:tcPr/>
                </a:tc>
                <a:tc>
                  <a:txBody>
                    <a:bodyPr/>
                    <a:lstStyle/>
                    <a:p>
                      <a:r>
                        <a:rPr kumimoji="1" lang="en-US" altLang="ja-JP" sz="1400" b="1" dirty="0"/>
                        <a:t>9:00</a:t>
                      </a:r>
                      <a:r>
                        <a:rPr kumimoji="1" lang="ja-JP" altLang="en-US" sz="1400" b="1" dirty="0"/>
                        <a:t>～</a:t>
                      </a:r>
                      <a:r>
                        <a:rPr kumimoji="1" lang="en-US" altLang="ja-JP" sz="1400" b="1" dirty="0"/>
                        <a:t>9:20</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1</a:t>
                      </a:r>
                      <a:r>
                        <a:rPr kumimoji="1" lang="ja-JP" altLang="en-US" sz="1200" dirty="0"/>
                        <a:t>日目振り返り、</a:t>
                      </a:r>
                      <a:r>
                        <a:rPr kumimoji="1" lang="en-US" altLang="ja-JP" sz="1200" dirty="0"/>
                        <a:t>2</a:t>
                      </a:r>
                      <a:r>
                        <a:rPr kumimoji="1" lang="ja-JP" altLang="en-US" sz="1200" dirty="0"/>
                        <a:t>日目の流れ</a:t>
                      </a:r>
                    </a:p>
                  </a:txBody>
                  <a:tcPr/>
                </a:tc>
                <a:tc>
                  <a:txBody>
                    <a:bodyPr/>
                    <a:lstStyle/>
                    <a:p>
                      <a:r>
                        <a:rPr kumimoji="1" lang="en-US" altLang="ja-JP" sz="1400" b="1" dirty="0"/>
                        <a:t>9:00</a:t>
                      </a:r>
                      <a:r>
                        <a:rPr kumimoji="1" lang="ja-JP" altLang="en-US" sz="1400" b="1" dirty="0"/>
                        <a:t>～</a:t>
                      </a:r>
                      <a:r>
                        <a:rPr kumimoji="1" lang="en-US" altLang="ja-JP" sz="1400" b="1" dirty="0"/>
                        <a:t>9:20</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2</a:t>
                      </a:r>
                      <a:r>
                        <a:rPr kumimoji="1" lang="ja-JP" altLang="en-US" sz="1200" dirty="0"/>
                        <a:t>日目振り返り、</a:t>
                      </a:r>
                      <a:r>
                        <a:rPr kumimoji="1" lang="en-US" altLang="ja-JP" sz="1200" dirty="0"/>
                        <a:t>3</a:t>
                      </a:r>
                      <a:r>
                        <a:rPr kumimoji="1" lang="ja-JP" altLang="en-US" sz="1200" dirty="0"/>
                        <a:t>日目の流れ</a:t>
                      </a:r>
                    </a:p>
                  </a:txBody>
                  <a:tcPr/>
                </a:tc>
                <a:extLst>
                  <a:ext uri="{0D108BD9-81ED-4DB2-BD59-A6C34878D82A}">
                    <a16:rowId xmlns:a16="http://schemas.microsoft.com/office/drawing/2014/main" val="10001"/>
                  </a:ext>
                </a:extLst>
              </a:tr>
              <a:tr h="628808">
                <a:tc>
                  <a:txBody>
                    <a:bodyPr/>
                    <a:lstStyle/>
                    <a:p>
                      <a:r>
                        <a:rPr kumimoji="1" lang="en-US" altLang="ja-JP" sz="1400" b="1" dirty="0"/>
                        <a:t>9:55</a:t>
                      </a:r>
                      <a:r>
                        <a:rPr kumimoji="1" lang="ja-JP" altLang="en-US" sz="1400" b="1" dirty="0"/>
                        <a:t>～</a:t>
                      </a:r>
                      <a:r>
                        <a:rPr kumimoji="1" lang="en-US" altLang="ja-JP" sz="1400" b="1" dirty="0"/>
                        <a:t>10:45</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・面接技術</a:t>
                      </a:r>
                    </a:p>
                  </a:txBody>
                  <a:tcPr/>
                </a:tc>
                <a:tc>
                  <a:txBody>
                    <a:bodyPr/>
                    <a:lstStyle/>
                    <a:p>
                      <a:r>
                        <a:rPr kumimoji="1" lang="en-US" altLang="ja-JP" sz="1400" b="1" dirty="0"/>
                        <a:t>9:20</a:t>
                      </a:r>
                      <a:r>
                        <a:rPr kumimoji="1" lang="ja-JP" altLang="en-US" sz="1400" b="1" dirty="0"/>
                        <a:t>～</a:t>
                      </a:r>
                      <a:r>
                        <a:rPr kumimoji="1" lang="en-US" altLang="ja-JP" sz="1400" b="1" dirty="0"/>
                        <a:t>10:20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a:t>
                      </a:r>
                      <a:r>
                        <a:rPr kumimoji="1" lang="en-US" altLang="ja-JP" sz="1200" dirty="0"/>
                        <a:t>(</a:t>
                      </a:r>
                      <a:r>
                        <a:rPr kumimoji="1" lang="ja-JP" altLang="en-US" sz="1200" dirty="0"/>
                        <a:t>真のニーズ</a:t>
                      </a:r>
                      <a:r>
                        <a:rPr kumimoji="1" lang="en-US" altLang="ja-JP" sz="1200" dirty="0"/>
                        <a:t>)</a:t>
                      </a:r>
                      <a:endParaRPr kumimoji="1" lang="ja-JP" altLang="en-US" sz="1200" dirty="0"/>
                    </a:p>
                  </a:txBody>
                  <a:tcPr/>
                </a:tc>
                <a:tc>
                  <a:txBody>
                    <a:bodyPr/>
                    <a:lstStyle/>
                    <a:p>
                      <a:r>
                        <a:rPr kumimoji="1" lang="en-US" altLang="ja-JP" sz="1400" b="1" dirty="0"/>
                        <a:t>9:20</a:t>
                      </a:r>
                      <a:r>
                        <a:rPr kumimoji="1" lang="ja-JP" altLang="en-US" sz="1400" b="1" dirty="0"/>
                        <a:t>～</a:t>
                      </a:r>
                      <a:r>
                        <a:rPr kumimoji="1" lang="en-US" altLang="ja-JP" sz="1400" b="1" dirty="0"/>
                        <a:t>10:30</a:t>
                      </a:r>
                      <a:endParaRPr kumimoji="1" lang="ja-JP" altLang="en-US" sz="1400" b="1" dirty="0"/>
                    </a:p>
                  </a:txBody>
                  <a:tcPr/>
                </a:tc>
                <a:tc>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・サービス担当者会議</a:t>
                      </a:r>
                      <a:endParaRPr kumimoji="1" lang="en-US" altLang="ja-JP" sz="1200" dirty="0"/>
                    </a:p>
                    <a:p>
                      <a:r>
                        <a:rPr kumimoji="1" lang="ja-JP" altLang="en-US" sz="1200" dirty="0"/>
                        <a:t>　・ロールプレイ</a:t>
                      </a:r>
                    </a:p>
                  </a:txBody>
                  <a:tcPr/>
                </a:tc>
                <a:extLst>
                  <a:ext uri="{0D108BD9-81ED-4DB2-BD59-A6C34878D82A}">
                    <a16:rowId xmlns:a16="http://schemas.microsoft.com/office/drawing/2014/main" val="10002"/>
                  </a:ext>
                </a:extLst>
              </a:tr>
              <a:tr h="361707">
                <a:tc>
                  <a:txBody>
                    <a:bodyPr/>
                    <a:lstStyle/>
                    <a:p>
                      <a:r>
                        <a:rPr kumimoji="1" lang="en-US" altLang="ja-JP" sz="1400" b="1" dirty="0"/>
                        <a:t>10:45</a:t>
                      </a:r>
                      <a:r>
                        <a:rPr kumimoji="1" lang="ja-JP" altLang="en-US" sz="1400" b="1" dirty="0"/>
                        <a:t>～</a:t>
                      </a:r>
                      <a:r>
                        <a:rPr kumimoji="1" lang="en-US" altLang="ja-JP" sz="1400" b="1" dirty="0"/>
                        <a:t>10:55</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10:20</a:t>
                      </a:r>
                      <a:r>
                        <a:rPr kumimoji="1" lang="ja-JP" altLang="en-US" sz="1400" b="1" dirty="0"/>
                        <a:t>～</a:t>
                      </a:r>
                      <a:r>
                        <a:rPr kumimoji="1" lang="en-US" altLang="ja-JP" sz="1400" b="1" dirty="0"/>
                        <a:t>10:30</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10:30</a:t>
                      </a:r>
                      <a:r>
                        <a:rPr kumimoji="1" lang="ja-JP" altLang="en-US" sz="1400" b="1" dirty="0"/>
                        <a:t>～</a:t>
                      </a:r>
                      <a:r>
                        <a:rPr kumimoji="1" lang="en-US" altLang="ja-JP" sz="1400" b="1" dirty="0"/>
                        <a:t>10:40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3"/>
                  </a:ext>
                </a:extLst>
              </a:tr>
              <a:tr h="683720">
                <a:tc>
                  <a:txBody>
                    <a:bodyPr/>
                    <a:lstStyle/>
                    <a:p>
                      <a:r>
                        <a:rPr kumimoji="1" lang="en-US" altLang="ja-JP" sz="1400" b="1" dirty="0"/>
                        <a:t>10:55</a:t>
                      </a:r>
                      <a:r>
                        <a:rPr kumimoji="1" lang="ja-JP" altLang="en-US" sz="1400" b="1" dirty="0"/>
                        <a:t>～</a:t>
                      </a:r>
                      <a:r>
                        <a:rPr kumimoji="1" lang="en-US" altLang="ja-JP" sz="1400" b="1" dirty="0"/>
                        <a:t>12:10</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・ロールプレイ</a:t>
                      </a:r>
                      <a:endParaRPr kumimoji="1" lang="en-US" altLang="ja-JP" sz="1200" dirty="0"/>
                    </a:p>
                    <a:p>
                      <a:r>
                        <a:rPr kumimoji="1" lang="ja-JP" altLang="en-US" sz="1200" dirty="0"/>
                        <a:t>　・面接技術まとめ</a:t>
                      </a:r>
                    </a:p>
                  </a:txBody>
                  <a:tcPr/>
                </a:tc>
                <a:tc>
                  <a:txBody>
                    <a:bodyPr/>
                    <a:lstStyle/>
                    <a:p>
                      <a:r>
                        <a:rPr kumimoji="1" lang="en-US" altLang="ja-JP" sz="1400" b="1" dirty="0"/>
                        <a:t>10:30</a:t>
                      </a:r>
                      <a:r>
                        <a:rPr kumimoji="1" lang="ja-JP" altLang="en-US" sz="1400" b="1" dirty="0"/>
                        <a:t>～</a:t>
                      </a:r>
                      <a:r>
                        <a:rPr kumimoji="1" lang="en-US" altLang="ja-JP" sz="1400" b="1" dirty="0"/>
                        <a:t>11:30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（支援課題）</a:t>
                      </a:r>
                    </a:p>
                  </a:txBody>
                  <a:tcPr/>
                </a:tc>
                <a:tc>
                  <a:txBody>
                    <a:bodyPr/>
                    <a:lstStyle/>
                    <a:p>
                      <a:r>
                        <a:rPr kumimoji="1" lang="en-US" altLang="ja-JP" sz="1400" b="1" dirty="0">
                          <a:solidFill>
                            <a:schemeClr val="tx1"/>
                          </a:solidFill>
                        </a:rPr>
                        <a:t>10:40</a:t>
                      </a:r>
                      <a:r>
                        <a:rPr kumimoji="1" lang="ja-JP" altLang="en-US" sz="1400" b="1" dirty="0">
                          <a:solidFill>
                            <a:schemeClr val="tx1"/>
                          </a:solidFill>
                        </a:rPr>
                        <a:t>～</a:t>
                      </a:r>
                      <a:r>
                        <a:rPr kumimoji="1" lang="en-US" altLang="ja-JP" sz="1400" b="1" dirty="0">
                          <a:solidFill>
                            <a:schemeClr val="tx1"/>
                          </a:solidFill>
                        </a:rPr>
                        <a:t>12:00</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・モニタリングについて</a:t>
                      </a:r>
                      <a:endParaRPr kumimoji="1" lang="en-US" altLang="ja-JP" sz="1200" dirty="0"/>
                    </a:p>
                    <a:p>
                      <a:r>
                        <a:rPr kumimoji="1" lang="ja-JP" altLang="en-US" sz="1200" dirty="0"/>
                        <a:t>　・ロールプレイ</a:t>
                      </a:r>
                      <a:endParaRPr kumimoji="1" lang="en-US" altLang="ja-JP" sz="1200" dirty="0"/>
                    </a:p>
                  </a:txBody>
                  <a:tcPr/>
                </a:tc>
                <a:extLst>
                  <a:ext uri="{0D108BD9-81ED-4DB2-BD59-A6C34878D82A}">
                    <a16:rowId xmlns:a16="http://schemas.microsoft.com/office/drawing/2014/main" val="10004"/>
                  </a:ext>
                </a:extLst>
              </a:tr>
              <a:tr h="449148">
                <a:tc>
                  <a:txBody>
                    <a:bodyPr/>
                    <a:lstStyle/>
                    <a:p>
                      <a:r>
                        <a:rPr kumimoji="1" lang="en-US" altLang="ja-JP" sz="1400" b="1" dirty="0"/>
                        <a:t>12:10</a:t>
                      </a:r>
                      <a:r>
                        <a:rPr kumimoji="1" lang="ja-JP" altLang="en-US" sz="1400" b="1" dirty="0"/>
                        <a:t>～</a:t>
                      </a:r>
                      <a:r>
                        <a:rPr kumimoji="1" lang="en-US" altLang="ja-JP" sz="1400" b="1" dirty="0"/>
                        <a:t>13:10</a:t>
                      </a:r>
                      <a:endParaRPr kumimoji="1" lang="ja-JP" altLang="en-US" sz="1400" b="1" dirty="0"/>
                    </a:p>
                  </a:txBody>
                  <a:tcPr/>
                </a:tc>
                <a:tc>
                  <a:txBody>
                    <a:bodyPr/>
                    <a:lstStyle/>
                    <a:p>
                      <a:r>
                        <a:rPr kumimoji="1" lang="ja-JP" altLang="en-US" sz="1200" b="1" i="1" dirty="0"/>
                        <a:t>昼食休憩</a:t>
                      </a:r>
                    </a:p>
                  </a:txBody>
                  <a:tcPr/>
                </a:tc>
                <a:tc>
                  <a:txBody>
                    <a:bodyPr/>
                    <a:lstStyle/>
                    <a:p>
                      <a:r>
                        <a:rPr kumimoji="1" lang="en-US" altLang="ja-JP" sz="1400" b="1" dirty="0"/>
                        <a:t>11:30</a:t>
                      </a:r>
                      <a:r>
                        <a:rPr kumimoji="1" lang="ja-JP" altLang="en-US" sz="1400" b="1" dirty="0"/>
                        <a:t>～</a:t>
                      </a:r>
                      <a:r>
                        <a:rPr kumimoji="1" lang="en-US" altLang="ja-JP" sz="1400" b="1" dirty="0"/>
                        <a:t>12:00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アセスメント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・本人の想いの要約</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100</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文字要約）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12:00</a:t>
                      </a:r>
                      <a:r>
                        <a:rPr kumimoji="1" lang="ja-JP" altLang="en-US" sz="1400" b="1" dirty="0">
                          <a:solidFill>
                            <a:schemeClr val="tx1"/>
                          </a:solidFill>
                        </a:rPr>
                        <a:t>～</a:t>
                      </a:r>
                      <a:r>
                        <a:rPr kumimoji="1" lang="en-US" altLang="ja-JP" sz="1400" b="1" dirty="0">
                          <a:solidFill>
                            <a:schemeClr val="tx1"/>
                          </a:solidFill>
                        </a:rPr>
                        <a:t>13:00</a:t>
                      </a:r>
                      <a:endParaRPr kumimoji="1" lang="ja-JP" altLang="en-US" sz="1400" b="1" dirty="0">
                        <a:solidFill>
                          <a:schemeClr val="tx1"/>
                        </a:solidFill>
                      </a:endParaRPr>
                    </a:p>
                  </a:txBody>
                  <a:tcPr/>
                </a:tc>
                <a:tc>
                  <a:txBody>
                    <a:bodyPr/>
                    <a:lstStyle/>
                    <a:p>
                      <a:r>
                        <a:rPr kumimoji="1" lang="ja-JP" altLang="en-US" sz="1200" b="1" i="1" dirty="0"/>
                        <a:t>昼食休憩</a:t>
                      </a:r>
                    </a:p>
                  </a:txBody>
                  <a:tcPr/>
                </a:tc>
                <a:extLst>
                  <a:ext uri="{0D108BD9-81ED-4DB2-BD59-A6C34878D82A}">
                    <a16:rowId xmlns:a16="http://schemas.microsoft.com/office/drawing/2014/main" val="10005"/>
                  </a:ext>
                </a:extLst>
              </a:tr>
              <a:tr h="628808">
                <a:tc>
                  <a:txBody>
                    <a:bodyPr/>
                    <a:lstStyle/>
                    <a:p>
                      <a:r>
                        <a:rPr kumimoji="1" lang="en-US" altLang="ja-JP" sz="1400" b="1" dirty="0"/>
                        <a:t>13:10</a:t>
                      </a:r>
                      <a:r>
                        <a:rPr kumimoji="1" lang="ja-JP" altLang="en-US" sz="1400" b="1" dirty="0"/>
                        <a:t>～</a:t>
                      </a:r>
                      <a:r>
                        <a:rPr kumimoji="1" lang="en-US" altLang="ja-JP" sz="1400" b="1" dirty="0"/>
                        <a:t>16:00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・ﾌｧｼﾘﾃｰｼｮﾝｸﾞﾗﾌｨｯｸによる演習</a:t>
                      </a:r>
                    </a:p>
                  </a:txBody>
                  <a:tcPr/>
                </a:tc>
                <a:tc>
                  <a:txBody>
                    <a:bodyPr/>
                    <a:lstStyle/>
                    <a:p>
                      <a:r>
                        <a:rPr kumimoji="1" lang="en-US" altLang="ja-JP" sz="1400" b="1" dirty="0"/>
                        <a:t>12:00</a:t>
                      </a:r>
                      <a:r>
                        <a:rPr kumimoji="1" lang="ja-JP" altLang="en-US" sz="1400" b="1" dirty="0"/>
                        <a:t>～</a:t>
                      </a:r>
                      <a:r>
                        <a:rPr kumimoji="1" lang="en-US" altLang="ja-JP" sz="1400" b="1" dirty="0"/>
                        <a:t>13:00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u="none" strike="noStrike" kern="1200" cap="none" spc="0" normalizeH="0" baseline="0" noProof="0" dirty="0">
                          <a:ln>
                            <a:noFill/>
                          </a:ln>
                          <a:solidFill>
                            <a:prstClr val="black"/>
                          </a:solidFill>
                          <a:effectLst/>
                          <a:uLnTx/>
                          <a:uFillTx/>
                          <a:latin typeface="+mn-lt"/>
                          <a:ea typeface="+mn-ea"/>
                          <a:cs typeface="+mn-cs"/>
                        </a:rPr>
                        <a:t>昼食休憩</a:t>
                      </a:r>
                    </a:p>
                  </a:txBody>
                  <a:tcPr/>
                </a:tc>
                <a:tc>
                  <a:txBody>
                    <a:bodyPr/>
                    <a:lstStyle/>
                    <a:p>
                      <a:r>
                        <a:rPr kumimoji="1" lang="en-US" altLang="ja-JP" sz="1400" b="1" dirty="0">
                          <a:solidFill>
                            <a:schemeClr val="tx1"/>
                          </a:solidFill>
                        </a:rPr>
                        <a:t>13:00</a:t>
                      </a:r>
                      <a:r>
                        <a:rPr kumimoji="1" lang="ja-JP" altLang="en-US" sz="1400" b="1" dirty="0">
                          <a:solidFill>
                            <a:schemeClr val="tx1"/>
                          </a:solidFill>
                        </a:rPr>
                        <a:t>～</a:t>
                      </a:r>
                      <a:r>
                        <a:rPr kumimoji="1" lang="en-US" altLang="ja-JP" sz="1400" b="1" dirty="0">
                          <a:solidFill>
                            <a:schemeClr val="tx1"/>
                          </a:solidFill>
                        </a:rPr>
                        <a:t>15:15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・モニタリング報告書作成</a:t>
                      </a:r>
                      <a:endParaRPr kumimoji="1" lang="en-US" altLang="ja-JP" sz="1200" dirty="0"/>
                    </a:p>
                    <a:p>
                      <a:r>
                        <a:rPr kumimoji="1" lang="ja-JP" altLang="en-US" sz="1200" dirty="0"/>
                        <a:t>　</a:t>
                      </a:r>
                      <a:r>
                        <a:rPr kumimoji="1" lang="ja-JP" altLang="en-US" sz="1200" dirty="0">
                          <a:solidFill>
                            <a:schemeClr val="tx1"/>
                          </a:solidFill>
                        </a:rPr>
                        <a:t>・</a:t>
                      </a:r>
                      <a:r>
                        <a:rPr kumimoji="1" lang="ja-JP" altLang="en-US" sz="1200" dirty="0"/>
                        <a:t>ニーズ整理、手立ての検討</a:t>
                      </a:r>
                      <a:endParaRPr kumimoji="1" lang="ja-JP" altLang="en-US" sz="1200" strike="sngStrike" dirty="0">
                        <a:solidFill>
                          <a:schemeClr val="accent6"/>
                        </a:solidFill>
                      </a:endParaRPr>
                    </a:p>
                  </a:txBody>
                  <a:tcPr/>
                </a:tc>
                <a:extLst>
                  <a:ext uri="{0D108BD9-81ED-4DB2-BD59-A6C34878D82A}">
                    <a16:rowId xmlns:a16="http://schemas.microsoft.com/office/drawing/2014/main" val="10006"/>
                  </a:ext>
                </a:extLst>
              </a:tr>
              <a:tr h="375915">
                <a:tc>
                  <a:txBody>
                    <a:bodyPr/>
                    <a:lstStyle/>
                    <a:p>
                      <a:r>
                        <a:rPr kumimoji="1" lang="en-US" altLang="ja-JP" sz="1400" b="1" dirty="0"/>
                        <a:t>16:00</a:t>
                      </a:r>
                      <a:r>
                        <a:rPr kumimoji="1" lang="ja-JP" altLang="en-US" sz="1400" b="1" dirty="0"/>
                        <a:t>～</a:t>
                      </a:r>
                      <a:r>
                        <a:rPr kumimoji="1" lang="en-US" altLang="ja-JP" sz="1400" b="1" dirty="0"/>
                        <a:t>16:10</a:t>
                      </a:r>
                      <a:endParaRPr kumimoji="1" lang="ja-JP" altLang="en-US" sz="1400" b="1" dirty="0"/>
                    </a:p>
                  </a:txBody>
                  <a:tcPr/>
                </a:tc>
                <a:tc>
                  <a:txBody>
                    <a:bodyPr/>
                    <a:lstStyle/>
                    <a:p>
                      <a:r>
                        <a:rPr kumimoji="1" lang="ja-JP" altLang="en-US" sz="1200" b="1" i="1" dirty="0"/>
                        <a:t>休憩</a:t>
                      </a:r>
                    </a:p>
                  </a:txBody>
                  <a:tcPr/>
                </a:tc>
                <a:tc rowSpan="3">
                  <a:txBody>
                    <a:bodyPr/>
                    <a:lstStyle/>
                    <a:p>
                      <a:r>
                        <a:rPr kumimoji="1" lang="en-US" altLang="ja-JP" sz="1400" b="1" dirty="0"/>
                        <a:t>13:05</a:t>
                      </a:r>
                      <a:r>
                        <a:rPr kumimoji="1" lang="ja-JP" altLang="en-US" sz="1400" b="1" dirty="0"/>
                        <a:t>～</a:t>
                      </a:r>
                      <a:r>
                        <a:rPr kumimoji="1" lang="en-US" altLang="ja-JP" sz="1400" b="1" dirty="0"/>
                        <a:t>17:20</a:t>
                      </a:r>
                      <a:endParaRPr kumimoji="1" lang="ja-JP" altLang="en-US" sz="1400" b="1" dirty="0"/>
                    </a:p>
                  </a:txBody>
                  <a:tcPr/>
                </a:tc>
                <a:tc rowSpan="3">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・総合的な援助の方針</a:t>
                      </a:r>
                      <a:endParaRPr kumimoji="1" lang="en-US" altLang="ja-JP" sz="1200" dirty="0"/>
                    </a:p>
                    <a:p>
                      <a:r>
                        <a:rPr kumimoji="1" lang="ja-JP" altLang="en-US" sz="1200" dirty="0"/>
                        <a:t>　・支援目標</a:t>
                      </a:r>
                      <a:endParaRPr kumimoji="1" lang="en-US" altLang="ja-JP" sz="1200" dirty="0"/>
                    </a:p>
                    <a:p>
                      <a:r>
                        <a:rPr kumimoji="1" lang="ja-JP" altLang="en-US" sz="1200" dirty="0"/>
                        <a:t>　・具体的な手立て</a:t>
                      </a:r>
                      <a:endParaRPr kumimoji="1" lang="en-US" altLang="ja-JP" sz="1200" dirty="0"/>
                    </a:p>
                    <a:p>
                      <a:r>
                        <a:rPr kumimoji="1" lang="ja-JP" altLang="en-US" sz="1200" dirty="0"/>
                        <a:t>　・サービス調整業務</a:t>
                      </a:r>
                      <a:endParaRPr kumimoji="1" lang="en-US" altLang="ja-JP" sz="1200" dirty="0"/>
                    </a:p>
                    <a:p>
                      <a:endParaRPr kumimoji="1" lang="en-US" altLang="ja-JP" sz="1200" dirty="0"/>
                    </a:p>
                    <a:p>
                      <a:r>
                        <a:rPr kumimoji="1" lang="en-US" altLang="ja-JP" sz="1200" dirty="0"/>
                        <a:t>【</a:t>
                      </a:r>
                      <a:r>
                        <a:rPr kumimoji="1" lang="ja-JP" altLang="en-US" sz="1200" dirty="0"/>
                        <a:t>講義：演習</a:t>
                      </a:r>
                      <a:r>
                        <a:rPr kumimoji="1" lang="en-US" altLang="ja-JP" sz="1200" dirty="0"/>
                        <a:t>】</a:t>
                      </a:r>
                    </a:p>
                    <a:p>
                      <a:r>
                        <a:rPr kumimoji="1" lang="ja-JP" altLang="en-US" sz="1200" dirty="0"/>
                        <a:t>講義</a:t>
                      </a:r>
                      <a:r>
                        <a:rPr kumimoji="1" lang="en-US" altLang="ja-JP" sz="1200" dirty="0"/>
                        <a:t>:</a:t>
                      </a:r>
                      <a:r>
                        <a:rPr kumimoji="1" lang="ja-JP" altLang="en-US" sz="1200" dirty="0"/>
                        <a:t>サービス等利用計画について</a:t>
                      </a:r>
                      <a:endParaRPr kumimoji="1" lang="en-US" altLang="ja-JP" sz="1200" dirty="0"/>
                    </a:p>
                    <a:p>
                      <a:r>
                        <a:rPr kumimoji="1" lang="ja-JP" altLang="en-US" sz="1200" dirty="0"/>
                        <a:t>演習</a:t>
                      </a:r>
                      <a:r>
                        <a:rPr kumimoji="1" lang="en-US" altLang="ja-JP" sz="1200" dirty="0"/>
                        <a:t>:</a:t>
                      </a:r>
                      <a:r>
                        <a:rPr kumimoji="1" lang="ja-JP" altLang="en-US" sz="1200" dirty="0"/>
                        <a:t>計画作成の実務</a:t>
                      </a:r>
                      <a:endParaRPr kumimoji="1" lang="en-US" altLang="ja-JP" sz="1200" dirty="0"/>
                    </a:p>
                  </a:txBody>
                  <a:tcPr/>
                </a:tc>
                <a:tc>
                  <a:txBody>
                    <a:bodyPr/>
                    <a:lstStyle/>
                    <a:p>
                      <a:r>
                        <a:rPr kumimoji="1" lang="en-US" altLang="ja-JP" sz="1400" b="1" dirty="0">
                          <a:solidFill>
                            <a:schemeClr val="tx1"/>
                          </a:solidFill>
                        </a:rPr>
                        <a:t>15:15</a:t>
                      </a:r>
                      <a:r>
                        <a:rPr kumimoji="1" lang="ja-JP" altLang="en-US" sz="1400" b="1" dirty="0">
                          <a:solidFill>
                            <a:schemeClr val="tx1"/>
                          </a:solidFill>
                        </a:rPr>
                        <a:t>～</a:t>
                      </a:r>
                      <a:r>
                        <a:rPr kumimoji="1" lang="en-US" altLang="ja-JP" sz="1400" b="1" dirty="0">
                          <a:solidFill>
                            <a:schemeClr val="tx1"/>
                          </a:solidFill>
                        </a:rPr>
                        <a:t>15:25</a:t>
                      </a:r>
                      <a:endParaRPr kumimoji="1" lang="ja-JP" altLang="en-US"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7"/>
                  </a:ext>
                </a:extLst>
              </a:tr>
              <a:tr h="487774">
                <a:tc rowSpan="2">
                  <a:txBody>
                    <a:bodyPr/>
                    <a:lstStyle/>
                    <a:p>
                      <a:r>
                        <a:rPr kumimoji="1" lang="en-US" altLang="ja-JP" sz="1400" b="1" dirty="0"/>
                        <a:t>16:10</a:t>
                      </a:r>
                      <a:r>
                        <a:rPr kumimoji="1" lang="ja-JP" altLang="en-US" sz="1400" b="1" dirty="0"/>
                        <a:t>～</a:t>
                      </a:r>
                      <a:r>
                        <a:rPr kumimoji="1" lang="en-US" altLang="ja-JP" sz="1400" b="1" dirty="0"/>
                        <a:t>17:15</a:t>
                      </a:r>
                      <a:endParaRPr kumimoji="1" lang="ja-JP" altLang="en-US" sz="1400" b="1" dirty="0"/>
                    </a:p>
                  </a:txBody>
                  <a:tcPr/>
                </a:tc>
                <a:tc rowSpan="2">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（主訴から根拠の把握まで）</a:t>
                      </a:r>
                      <a:endParaRPr kumimoji="1" lang="ja-JP" altLang="en-US" sz="1200" b="1" i="1" dirty="0"/>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15:25</a:t>
                      </a:r>
                      <a:r>
                        <a:rPr kumimoji="1" lang="ja-JP" altLang="en-US" sz="1400" b="1" dirty="0">
                          <a:solidFill>
                            <a:schemeClr val="tx1"/>
                          </a:solidFill>
                        </a:rPr>
                        <a:t>～</a:t>
                      </a:r>
                      <a:r>
                        <a:rPr kumimoji="1" lang="en-US" altLang="ja-JP" sz="1400" b="1" dirty="0">
                          <a:solidFill>
                            <a:schemeClr val="tx1"/>
                          </a:solidFill>
                        </a:rPr>
                        <a:t>15:55</a:t>
                      </a:r>
                    </a:p>
                  </a:txBody>
                  <a:tcPr/>
                </a:tc>
                <a:tc>
                  <a:txBody>
                    <a:bodyPr/>
                    <a:lstStyle/>
                    <a:p>
                      <a:r>
                        <a:rPr kumimoji="1" lang="en-US" altLang="ja-JP" sz="1200" dirty="0"/>
                        <a:t>【</a:t>
                      </a:r>
                      <a:r>
                        <a:rPr kumimoji="1" lang="ja-JP" altLang="en-US" sz="1200" dirty="0"/>
                        <a:t>終結と評価</a:t>
                      </a:r>
                      <a:r>
                        <a:rPr kumimoji="1" lang="en-US" altLang="ja-JP" sz="1200" dirty="0"/>
                        <a:t>】</a:t>
                      </a:r>
                    </a:p>
                    <a:p>
                      <a:r>
                        <a:rPr kumimoji="1" lang="ja-JP" altLang="en-US" sz="1200" dirty="0"/>
                        <a:t>　・講義、演習</a:t>
                      </a:r>
                      <a:endParaRPr kumimoji="1" lang="en-US" altLang="ja-JP" sz="1200" dirty="0"/>
                    </a:p>
                  </a:txBody>
                  <a:tcPr/>
                </a:tc>
                <a:extLst>
                  <a:ext uri="{0D108BD9-81ED-4DB2-BD59-A6C34878D82A}">
                    <a16:rowId xmlns:a16="http://schemas.microsoft.com/office/drawing/2014/main" val="10008"/>
                  </a:ext>
                </a:extLst>
              </a:tr>
              <a:tr h="6807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15:55</a:t>
                      </a:r>
                      <a:r>
                        <a:rPr kumimoji="1" lang="ja-JP" altLang="en-US" sz="1400" b="1" dirty="0">
                          <a:solidFill>
                            <a:schemeClr val="tx1"/>
                          </a:solidFill>
                        </a:rPr>
                        <a:t>～</a:t>
                      </a:r>
                      <a:r>
                        <a:rPr kumimoji="1" lang="en-US" altLang="ja-JP" sz="1400" b="1" dirty="0">
                          <a:solidFill>
                            <a:schemeClr val="tx1"/>
                          </a:solidFill>
                        </a:rPr>
                        <a:t>16:35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・講義</a:t>
                      </a:r>
                      <a:endParaRPr kumimoji="1" lang="en-US" altLang="ja-JP" sz="1200" dirty="0"/>
                    </a:p>
                    <a:p>
                      <a:r>
                        <a:rPr kumimoji="1" lang="ja-JP" altLang="en-US" sz="1200" dirty="0"/>
                        <a:t>　・個人ワーク、グループ共有</a:t>
                      </a:r>
                      <a:endParaRPr kumimoji="1" lang="ja-JP" altLang="en-US" sz="1200" b="1" i="1" dirty="0"/>
                    </a:p>
                  </a:txBody>
                  <a:tcPr/>
                </a:tc>
                <a:extLst>
                  <a:ext uri="{0D108BD9-81ED-4DB2-BD59-A6C34878D82A}">
                    <a16:rowId xmlns:a16="http://schemas.microsoft.com/office/drawing/2014/main" val="10009"/>
                  </a:ext>
                </a:extLst>
              </a:tr>
              <a:tr h="449148">
                <a:tc>
                  <a:txBody>
                    <a:bodyPr/>
                    <a:lstStyle/>
                    <a:p>
                      <a:r>
                        <a:rPr kumimoji="1" lang="en-US" altLang="ja-JP" sz="1400" b="1" dirty="0"/>
                        <a:t>17:15</a:t>
                      </a:r>
                      <a:r>
                        <a:rPr kumimoji="1" lang="ja-JP" altLang="en-US" sz="1400" b="1" dirty="0"/>
                        <a:t>～</a:t>
                      </a:r>
                      <a:r>
                        <a:rPr kumimoji="1" lang="en-US" altLang="ja-JP" sz="1400" b="1" dirty="0"/>
                        <a:t>17:25</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・１日目の振り返り</a:t>
                      </a:r>
                    </a:p>
                  </a:txBody>
                  <a:tcPr/>
                </a:tc>
                <a:tc>
                  <a:txBody>
                    <a:bodyPr/>
                    <a:lstStyle/>
                    <a:p>
                      <a:r>
                        <a:rPr kumimoji="1" lang="en-US" altLang="ja-JP" sz="1400" b="1" dirty="0"/>
                        <a:t>17:20</a:t>
                      </a:r>
                      <a:r>
                        <a:rPr kumimoji="1" lang="ja-JP" altLang="en-US" sz="1400" b="1" dirty="0"/>
                        <a:t>～</a:t>
                      </a:r>
                      <a:r>
                        <a:rPr kumimoji="1" lang="en-US" altLang="ja-JP" sz="1400" b="1" dirty="0"/>
                        <a:t>17:25</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・２日目の振り返り</a:t>
                      </a:r>
                    </a:p>
                  </a:txBody>
                  <a:tcPr/>
                </a:tc>
                <a:tc>
                  <a:txBody>
                    <a:bodyPr/>
                    <a:lstStyle/>
                    <a:p>
                      <a:r>
                        <a:rPr kumimoji="1" lang="en-US" altLang="ja-JP" sz="1400" b="1" dirty="0">
                          <a:solidFill>
                            <a:schemeClr val="tx1"/>
                          </a:solidFill>
                        </a:rPr>
                        <a:t>16:35</a:t>
                      </a:r>
                      <a:r>
                        <a:rPr kumimoji="1" lang="ja-JP" altLang="en-US" sz="1400" b="1" dirty="0">
                          <a:solidFill>
                            <a:schemeClr val="tx1"/>
                          </a:solidFill>
                        </a:rPr>
                        <a:t>～</a:t>
                      </a:r>
                      <a:r>
                        <a:rPr kumimoji="1" lang="en-US" altLang="ja-JP" sz="1400" b="1" dirty="0">
                          <a:solidFill>
                            <a:schemeClr val="tx1"/>
                          </a:solidFill>
                        </a:rPr>
                        <a:t>16:55</a:t>
                      </a:r>
                      <a:endParaRPr kumimoji="1" lang="ja-JP" altLang="en-US" sz="1400" b="1" dirty="0">
                        <a:solidFill>
                          <a:schemeClr val="tx1"/>
                        </a:solidFill>
                      </a:endParaRPr>
                    </a:p>
                  </a:txBody>
                  <a:tcPr/>
                </a:tc>
                <a:tc>
                  <a:txBody>
                    <a:bodyPr/>
                    <a:lstStyle/>
                    <a:p>
                      <a:r>
                        <a:rPr kumimoji="1" lang="ja-JP" altLang="en-US" sz="1200" dirty="0"/>
                        <a:t>実地研修②ガイダンス</a:t>
                      </a:r>
                    </a:p>
                  </a:txBody>
                  <a:tcPr/>
                </a:tc>
                <a:extLst>
                  <a:ext uri="{0D108BD9-81ED-4DB2-BD59-A6C34878D82A}">
                    <a16:rowId xmlns:a16="http://schemas.microsoft.com/office/drawing/2014/main" val="10010"/>
                  </a:ext>
                </a:extLst>
              </a:tr>
              <a:tr h="454902">
                <a:tc>
                  <a:txBody>
                    <a:bodyPr/>
                    <a:lstStyle/>
                    <a:p>
                      <a:r>
                        <a:rPr kumimoji="1" lang="en-US" altLang="ja-JP" sz="1400" b="1" dirty="0"/>
                        <a:t>17:25</a:t>
                      </a:r>
                      <a:r>
                        <a:rPr kumimoji="1" lang="ja-JP" altLang="en-US" sz="1400" b="1" dirty="0"/>
                        <a:t>～</a:t>
                      </a:r>
                      <a:r>
                        <a:rPr kumimoji="1" lang="en-US" altLang="ja-JP" sz="1400" b="1" dirty="0"/>
                        <a:t>17:30</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t>17:25</a:t>
                      </a:r>
                      <a:r>
                        <a:rPr kumimoji="1" lang="ja-JP" altLang="en-US" sz="1400" b="1" dirty="0"/>
                        <a:t>～</a:t>
                      </a:r>
                      <a:r>
                        <a:rPr kumimoji="1" lang="en-US" altLang="ja-JP" sz="1400" b="1" dirty="0"/>
                        <a:t>17:30</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solidFill>
                            <a:schemeClr val="tx1"/>
                          </a:solidFill>
                        </a:rPr>
                        <a:t>16:55</a:t>
                      </a:r>
                      <a:r>
                        <a:rPr kumimoji="1" lang="ja-JP" altLang="en-US" sz="1400" b="1" dirty="0">
                          <a:solidFill>
                            <a:schemeClr val="tx1"/>
                          </a:solidFill>
                        </a:rPr>
                        <a:t>～</a:t>
                      </a:r>
                      <a:r>
                        <a:rPr kumimoji="1" lang="en-US" altLang="ja-JP" sz="1400" b="1" dirty="0">
                          <a:solidFill>
                            <a:schemeClr val="tx1"/>
                          </a:solidFill>
                        </a:rPr>
                        <a:t>17:00</a:t>
                      </a:r>
                      <a:endParaRPr kumimoji="1" lang="ja-JP" altLang="en-US" sz="1400" b="1" dirty="0">
                        <a:solidFill>
                          <a:schemeClr val="tx1"/>
                        </a:solidFill>
                      </a:endParaRPr>
                    </a:p>
                  </a:txBody>
                  <a:tcPr/>
                </a:tc>
                <a:tc>
                  <a:txBody>
                    <a:bodyPr/>
                    <a:lstStyle/>
                    <a:p>
                      <a:r>
                        <a:rPr kumimoji="1" lang="ja-JP" altLang="en-US" sz="1200" dirty="0"/>
                        <a:t>事務連絡</a:t>
                      </a:r>
                    </a:p>
                  </a:txBody>
                  <a:tcPr/>
                </a:tc>
                <a:extLst>
                  <a:ext uri="{0D108BD9-81ED-4DB2-BD59-A6C34878D82A}">
                    <a16:rowId xmlns:a16="http://schemas.microsoft.com/office/drawing/2014/main" val="10011"/>
                  </a:ext>
                </a:extLst>
              </a:tr>
            </a:tbl>
          </a:graphicData>
        </a:graphic>
      </p:graphicFrame>
      <p:sp>
        <p:nvSpPr>
          <p:cNvPr id="1198" name="タイトル 1"/>
          <p:cNvSpPr>
            <a:spLocks noGrp="1"/>
          </p:cNvSpPr>
          <p:nvPr>
            <p:ph type="title"/>
          </p:nvPr>
        </p:nvSpPr>
        <p:spPr>
          <a:xfrm>
            <a:off x="105432" y="0"/>
            <a:ext cx="11529976" cy="601249"/>
          </a:xfrm>
        </p:spPr>
        <p:txBody>
          <a:bodyPr>
            <a:normAutofit/>
          </a:bodyPr>
          <a:lstStyle/>
          <a:p>
            <a:r>
              <a:rPr lang="ja-JP" altLang="en-US" sz="2400" b="1" dirty="0">
                <a:latin typeface="メイリオ"/>
                <a:ea typeface="メイリオ"/>
                <a:cs typeface="メイリオ"/>
              </a:rPr>
              <a:t>前半</a:t>
            </a:r>
            <a:r>
              <a:rPr lang="en-US" altLang="ja-JP" sz="2400" b="1" dirty="0">
                <a:latin typeface="メイリオ"/>
                <a:ea typeface="メイリオ"/>
                <a:cs typeface="メイリオ"/>
              </a:rPr>
              <a:t>3</a:t>
            </a:r>
            <a:r>
              <a:rPr lang="ja-JP" altLang="en-US" sz="2400" b="1" dirty="0">
                <a:latin typeface="メイリオ"/>
                <a:ea typeface="メイリオ"/>
                <a:cs typeface="メイリオ"/>
              </a:rPr>
              <a:t>日間（演習</a:t>
            </a:r>
            <a:r>
              <a:rPr lang="en-US" altLang="ja-JP" sz="2400" b="1" dirty="0">
                <a:latin typeface="メイリオ"/>
                <a:ea typeface="メイリオ"/>
                <a:cs typeface="メイリオ"/>
              </a:rPr>
              <a:t>1</a:t>
            </a:r>
            <a:r>
              <a:rPr lang="ja-JP" altLang="en-US" sz="2400" b="1" dirty="0">
                <a:latin typeface="メイリオ"/>
                <a:ea typeface="メイリオ"/>
                <a:cs typeface="メイリオ"/>
              </a:rPr>
              <a:t>日目～</a:t>
            </a:r>
            <a:r>
              <a:rPr lang="en-US" altLang="ja-JP" sz="2400" b="1" dirty="0">
                <a:latin typeface="メイリオ"/>
                <a:ea typeface="メイリオ"/>
                <a:cs typeface="メイリオ"/>
              </a:rPr>
              <a:t>3</a:t>
            </a:r>
            <a:r>
              <a:rPr lang="ja-JP" altLang="en-US" sz="2400" b="1" dirty="0">
                <a:latin typeface="メイリオ"/>
                <a:ea typeface="メイリオ"/>
                <a:cs typeface="メイリオ"/>
              </a:rPr>
              <a:t>日目）の概要</a:t>
            </a:r>
            <a:endParaRPr lang="ja-JP" altLang="en-US" sz="1100" b="1" dirty="0">
              <a:latin typeface="メイリオ"/>
              <a:ea typeface="メイリオ"/>
              <a:cs typeface="メイリオ"/>
            </a:endParaRPr>
          </a:p>
        </p:txBody>
      </p:sp>
      <p:sp>
        <p:nvSpPr>
          <p:cNvPr id="1199" name="正方形/長方形 1"/>
          <p:cNvSpPr/>
          <p:nvPr/>
        </p:nvSpPr>
        <p:spPr>
          <a:xfrm>
            <a:off x="8072438" y="435372"/>
            <a:ext cx="3986213" cy="63703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F84F544-995B-42E2-933C-55B20E42D7B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70019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タイトル 1"/>
          <p:cNvSpPr txBox="1"/>
          <p:nvPr/>
        </p:nvSpPr>
        <p:spPr>
          <a:xfrm>
            <a:off x="598834" y="457892"/>
            <a:ext cx="9439777" cy="9558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メイリオ" panose="020B0604030504040204" pitchFamily="50" charset="-128"/>
                <a:ea typeface="メイリオ" panose="020B0604030504040204" pitchFamily="50" charset="-128"/>
              </a:rPr>
              <a:t>サービス担当者会議のイメージをつかむ</a:t>
            </a:r>
            <a:endParaRPr sz="4800" dirty="0">
              <a:latin typeface="メイリオ" panose="020B0604030504040204" pitchFamily="50" charset="-128"/>
              <a:ea typeface="メイリオ" panose="020B0604030504040204" pitchFamily="50" charset="-128"/>
            </a:endParaRPr>
          </a:p>
        </p:txBody>
      </p:sp>
      <p:sp>
        <p:nvSpPr>
          <p:cNvPr id="1412" name="テキスト ボックス 5"/>
          <p:cNvSpPr txBox="1"/>
          <p:nvPr/>
        </p:nvSpPr>
        <p:spPr>
          <a:xfrm>
            <a:off x="1506934" y="1624720"/>
            <a:ext cx="9439777" cy="4451608"/>
          </a:xfrm>
          <a:prstGeom prst="rect">
            <a:avLst/>
          </a:prstGeom>
          <a:noFill/>
        </p:spPr>
        <p:txBody>
          <a:bodyPr wrap="square">
            <a:spAutoFit/>
          </a:bodyPr>
          <a:lstStyle/>
          <a:p>
            <a:pPr>
              <a:lnSpc>
                <a:spcPts val="3400"/>
              </a:lnSpc>
            </a:pPr>
            <a:r>
              <a:rPr kumimoji="1" lang="ja-JP" altLang="en-US" sz="3200" u="sng" dirty="0">
                <a:latin typeface="メイリオ" panose="020B0604030504040204" pitchFamily="50" charset="-128"/>
                <a:ea typeface="メイリオ" panose="020B0604030504040204" pitchFamily="50" charset="-128"/>
              </a:rPr>
              <a:t>会議の次第</a:t>
            </a:r>
            <a:endParaRPr kumimoji="1" lang="en-US" altLang="ja-JP" sz="3200" u="sng" dirty="0">
              <a:latin typeface="メイリオ" panose="020B0604030504040204" pitchFamily="50" charset="-128"/>
              <a:ea typeface="メイリオ" panose="020B0604030504040204" pitchFamily="50" charset="-128"/>
            </a:endParaRPr>
          </a:p>
          <a:p>
            <a:pPr>
              <a:lnSpc>
                <a:spcPts val="3400"/>
              </a:lnSpc>
            </a:pP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①自己紹介</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②本日の会議の目的</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③ご本人、思いを語る</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④現在の各支援機関の様子の共有</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⑤支援方針とサービス等利用計画案の説明</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⑥質疑</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⑦役割の確認</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⑧次回</a:t>
            </a:r>
            <a:endParaRPr dirty="0">
              <a:latin typeface="メイリオ" panose="020B0604030504040204" pitchFamily="50" charset="-128"/>
              <a:ea typeface="メイリオ" panose="020B0604030504040204" pitchFamily="50" charset="-128"/>
            </a:endParaRPr>
          </a:p>
        </p:txBody>
      </p:sp>
      <p:sp>
        <p:nvSpPr>
          <p:cNvPr id="1413" name="正方形/長方形 669"/>
          <p:cNvSpPr/>
          <p:nvPr/>
        </p:nvSpPr>
        <p:spPr>
          <a:xfrm>
            <a:off x="484534" y="397941"/>
            <a:ext cx="11329477" cy="61922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40E5F04-56AC-4753-A8E7-8D6DB15736D9}"/>
              </a:ext>
            </a:extLst>
          </p:cNvPr>
          <p:cNvSpPr>
            <a:spLocks noGrp="1"/>
          </p:cNvSpPr>
          <p:nvPr>
            <p:ph type="sldNum" sz="quarter" idx="12"/>
          </p:nvPr>
        </p:nvSpPr>
        <p:spPr/>
        <p:txBody>
          <a:bodyPr/>
          <a:lstStyle/>
          <a:p>
            <a:fld id="{A91C993B-A9DA-4951-8332-1A7E62C84861}" type="slidenum">
              <a:rPr kumimoji="1" lang="ja-JP" altLang="en-US" smtClean="0"/>
              <a:t>20</a:t>
            </a:fld>
            <a:endParaRPr kumimoji="1" lang="ja-JP" altLang="en-US"/>
          </a:p>
        </p:txBody>
      </p:sp>
    </p:spTree>
    <p:extLst>
      <p:ext uri="{BB962C8B-B14F-4D97-AF65-F5344CB8AC3E}">
        <p14:creationId xmlns:p14="http://schemas.microsoft.com/office/powerpoint/2010/main" val="235020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 name="AutoShape 5"/>
          <p:cNvSpPr>
            <a:spLocks noChangeArrowheads="1"/>
          </p:cNvSpPr>
          <p:nvPr/>
        </p:nvSpPr>
        <p:spPr>
          <a:xfrm>
            <a:off x="502927" y="189679"/>
            <a:ext cx="4347936"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r>
              <a:rPr lang="ja-JP" altLang="en-US" sz="3200" b="1" dirty="0">
                <a:latin typeface="メイリオ" panose="020B0604030504040204" pitchFamily="50" charset="-128"/>
                <a:ea typeface="メイリオ" panose="020B0604030504040204" pitchFamily="50" charset="-128"/>
              </a:rPr>
              <a:t>①自己紹介</a:t>
            </a:r>
            <a:endParaRPr lang="en-US" altLang="ja-JP" sz="54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②会議の目的</a:t>
            </a:r>
            <a:endParaRPr b="1" dirty="0">
              <a:latin typeface="メイリオ" panose="020B0604030504040204" pitchFamily="50" charset="-128"/>
              <a:ea typeface="メイリオ" panose="020B0604030504040204" pitchFamily="50" charset="-128"/>
            </a:endParaRPr>
          </a:p>
        </p:txBody>
      </p:sp>
      <p:sp>
        <p:nvSpPr>
          <p:cNvPr id="1421" name="テキスト ボックス 2622"/>
          <p:cNvSpPr txBox="1"/>
          <p:nvPr/>
        </p:nvSpPr>
        <p:spPr>
          <a:xfrm>
            <a:off x="787401" y="1664079"/>
            <a:ext cx="10617200" cy="5015865"/>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１、席の配置への配慮、緊張をほぐす声掛</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けなどの雰囲気作りも意識しましょう</a:t>
            </a:r>
            <a:endParaRPr i="0" dirty="0">
              <a:latin typeface="メイリオ" panose="020B0604030504040204" pitchFamily="50" charset="-128"/>
              <a:ea typeface="メイリオ" panose="020B0604030504040204" pitchFamily="50" charset="-128"/>
            </a:endParaRPr>
          </a:p>
          <a:p>
            <a:endParaRPr kumimoji="1" lang="en-US" altLang="ja-JP" sz="3200" i="1"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２、サービスの利用目的や支援の方向性な</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ど会議の目的を明確にしておくことが</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大切</a:t>
            </a:r>
            <a:endParaRPr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pPr algn="l"/>
            <a:r>
              <a:rPr kumimoji="1" lang="ja-JP" altLang="en-US" sz="3200" dirty="0">
                <a:solidFill>
                  <a:srgbClr val="FF0000"/>
                </a:solidFill>
                <a:latin typeface="メイリオ" panose="020B0604030504040204" pitchFamily="50" charset="-128"/>
                <a:ea typeface="メイリオ" panose="020B0604030504040204" pitchFamily="50" charset="-128"/>
              </a:rPr>
              <a:t>「会議のはじめに本人に希望や目標を語っていただくと</a:t>
            </a:r>
          </a:p>
          <a:p>
            <a:pPr algn="l"/>
            <a:r>
              <a:rPr kumimoji="1" lang="ja-JP" altLang="en-US" sz="3200" dirty="0">
                <a:solidFill>
                  <a:srgbClr val="FF0000"/>
                </a:solidFill>
                <a:latin typeface="メイリオ" panose="020B0604030504040204" pitchFamily="50" charset="-128"/>
                <a:ea typeface="メイリオ" panose="020B0604030504040204" pitchFamily="50" charset="-128"/>
              </a:rPr>
              <a:t>　なお効果的！」</a:t>
            </a:r>
          </a:p>
          <a:p>
            <a:endParaRPr kumimoji="1" lang="en-US" altLang="ja-JP" sz="3200" i="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F1974E46-9375-2B26-4F1E-A531395F07E2}"/>
              </a:ext>
            </a:extLst>
          </p:cNvPr>
          <p:cNvSpPr>
            <a:spLocks noGrp="1"/>
          </p:cNvSpPr>
          <p:nvPr>
            <p:ph type="sldNum" sz="quarter" idx="12"/>
          </p:nvPr>
        </p:nvSpPr>
        <p:spPr/>
        <p:txBody>
          <a:bodyPr/>
          <a:lstStyle/>
          <a:p>
            <a:fld id="{A91C993B-A9DA-4951-8332-1A7E62C84861}" type="slidenum">
              <a:rPr kumimoji="1" lang="ja-JP" altLang="en-US" smtClean="0"/>
              <a:t>21</a:t>
            </a:fld>
            <a:endParaRPr kumimoji="1" lang="ja-JP" altLang="en-US"/>
          </a:p>
        </p:txBody>
      </p:sp>
    </p:spTree>
    <p:extLst>
      <p:ext uri="{BB962C8B-B14F-4D97-AF65-F5344CB8AC3E}">
        <p14:creationId xmlns:p14="http://schemas.microsoft.com/office/powerpoint/2010/main" val="294344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AutoShape 2623"/>
          <p:cNvSpPr>
            <a:spLocks noChangeArrowheads="1"/>
          </p:cNvSpPr>
          <p:nvPr/>
        </p:nvSpPr>
        <p:spPr>
          <a:xfrm>
            <a:off x="502927" y="189679"/>
            <a:ext cx="5996627"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t"/>
          <a:lstStyle/>
          <a:p>
            <a:pPr>
              <a:lnSpc>
                <a:spcPct val="200000"/>
              </a:lnSpc>
            </a:pPr>
            <a:r>
              <a:rPr lang="ja-JP" altLang="en-US" sz="3200" b="1" dirty="0">
                <a:latin typeface="メイリオ" panose="020B0604030504040204" pitchFamily="50" charset="-128"/>
                <a:ea typeface="メイリオ" panose="020B0604030504040204" pitchFamily="50" charset="-128"/>
              </a:rPr>
              <a:t>③ご本人の思いを語る</a:t>
            </a:r>
            <a:endParaRPr b="1" dirty="0">
              <a:latin typeface="メイリオ" panose="020B0604030504040204" pitchFamily="50" charset="-128"/>
              <a:ea typeface="メイリオ" panose="020B0604030504040204" pitchFamily="50" charset="-128"/>
            </a:endParaRPr>
          </a:p>
        </p:txBody>
      </p:sp>
      <p:sp>
        <p:nvSpPr>
          <p:cNvPr id="1429" name="テキスト ボックス 249"/>
          <p:cNvSpPr txBox="1"/>
          <p:nvPr/>
        </p:nvSpPr>
        <p:spPr>
          <a:xfrm>
            <a:off x="787401" y="1664079"/>
            <a:ext cx="10617200" cy="1568768"/>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１、ご本人中心の会議となるよう、思いを</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確認していきましょう。または、代弁</a:t>
            </a:r>
          </a:p>
          <a:p>
            <a:r>
              <a:rPr kumimoji="1" lang="ja-JP" altLang="en-US" sz="3200" i="0" dirty="0">
                <a:latin typeface="メイリオ" panose="020B0604030504040204" pitchFamily="50" charset="-128"/>
                <a:ea typeface="メイリオ" panose="020B0604030504040204" pitchFamily="50" charset="-128"/>
              </a:rPr>
              <a:t>　　する。</a:t>
            </a:r>
          </a:p>
        </p:txBody>
      </p:sp>
      <p:sp>
        <p:nvSpPr>
          <p:cNvPr id="1430" name="テキスト ボックス 250"/>
          <p:cNvSpPr txBox="1"/>
          <p:nvPr/>
        </p:nvSpPr>
        <p:spPr>
          <a:xfrm>
            <a:off x="787401" y="3232847"/>
            <a:ext cx="10617200" cy="1076325"/>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２、支援者だけの話し合いにならないよう</a:t>
            </a:r>
          </a:p>
          <a:p>
            <a:r>
              <a:rPr kumimoji="1" lang="ja-JP" altLang="en-US" sz="3200" i="0" dirty="0">
                <a:latin typeface="メイリオ" panose="020B0604030504040204" pitchFamily="50" charset="-128"/>
                <a:ea typeface="メイリオ" panose="020B0604030504040204" pitchFamily="50" charset="-128"/>
              </a:rPr>
              <a:t>　　配慮が必要です。</a:t>
            </a:r>
          </a:p>
        </p:txBody>
      </p:sp>
      <p:sp>
        <p:nvSpPr>
          <p:cNvPr id="1431" name="テキスト ボックス 251"/>
          <p:cNvSpPr txBox="1"/>
          <p:nvPr/>
        </p:nvSpPr>
        <p:spPr>
          <a:xfrm>
            <a:off x="502927" y="5180536"/>
            <a:ext cx="10617200" cy="583883"/>
          </a:xfrm>
          <a:prstGeom prst="rect">
            <a:avLst/>
          </a:prstGeom>
          <a:noFill/>
        </p:spPr>
        <p:txBody>
          <a:bodyPr wrap="square" rtlCol="0">
            <a:spAutoFit/>
          </a:bodyPr>
          <a:lstStyle/>
          <a:p>
            <a:endParaRPr kumimoji="1" lang="ja-JP" altLang="en-US" sz="3200" i="0" dirty="0">
              <a:latin typeface="HG創英角ﾎﾟｯﾌﾟ体" panose="040B0A09000000000000" pitchFamily="49" charset="-128"/>
              <a:ea typeface="HG創英角ﾎﾟｯﾌﾟ体" panose="040B0A09000000000000" pitchFamily="49" charset="-128"/>
            </a:endParaRPr>
          </a:p>
        </p:txBody>
      </p:sp>
      <p:sp>
        <p:nvSpPr>
          <p:cNvPr id="1432" name="テキスト ボックス 252"/>
          <p:cNvSpPr txBox="1"/>
          <p:nvPr/>
        </p:nvSpPr>
        <p:spPr>
          <a:xfrm>
            <a:off x="787401" y="4493567"/>
            <a:ext cx="10617200" cy="1076325"/>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３、会議中の雰囲気、ご本人の表情等も気</a:t>
            </a:r>
          </a:p>
          <a:p>
            <a:r>
              <a:rPr kumimoji="1" lang="ja-JP" altLang="en-US" sz="3200" i="0" dirty="0">
                <a:latin typeface="メイリオ" panose="020B0604030504040204" pitchFamily="50" charset="-128"/>
                <a:ea typeface="メイリオ" panose="020B0604030504040204" pitchFamily="50" charset="-128"/>
              </a:rPr>
              <a:t>　　にして会議を進めていきましょう。</a:t>
            </a:r>
          </a:p>
        </p:txBody>
      </p:sp>
      <p:sp>
        <p:nvSpPr>
          <p:cNvPr id="2" name="スライド番号プレースホルダー 1">
            <a:extLst>
              <a:ext uri="{FF2B5EF4-FFF2-40B4-BE49-F238E27FC236}">
                <a16:creationId xmlns:a16="http://schemas.microsoft.com/office/drawing/2014/main" id="{DDB388B4-5394-37B3-8800-078AA5E77F6C}"/>
              </a:ext>
            </a:extLst>
          </p:cNvPr>
          <p:cNvSpPr>
            <a:spLocks noGrp="1"/>
          </p:cNvSpPr>
          <p:nvPr>
            <p:ph type="sldNum" sz="quarter" idx="12"/>
          </p:nvPr>
        </p:nvSpPr>
        <p:spPr/>
        <p:txBody>
          <a:bodyPr/>
          <a:lstStyle/>
          <a:p>
            <a:fld id="{A91C993B-A9DA-4951-8332-1A7E62C84861}" type="slidenum">
              <a:rPr kumimoji="1" lang="ja-JP" altLang="en-US" smtClean="0"/>
              <a:t>22</a:t>
            </a:fld>
            <a:endParaRPr kumimoji="1" lang="ja-JP" altLang="en-US"/>
          </a:p>
        </p:txBody>
      </p:sp>
    </p:spTree>
    <p:extLst>
      <p:ext uri="{BB962C8B-B14F-4D97-AF65-F5344CB8AC3E}">
        <p14:creationId xmlns:p14="http://schemas.microsoft.com/office/powerpoint/2010/main" val="2432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テキスト ボックス 2"/>
          <p:cNvSpPr txBox="1"/>
          <p:nvPr/>
        </p:nvSpPr>
        <p:spPr>
          <a:xfrm>
            <a:off x="664909" y="1688940"/>
            <a:ext cx="11298224" cy="4031873"/>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１、役割を伝えるときには、本人にも理解し</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てもらえるように</a:t>
            </a:r>
            <a:r>
              <a:rPr kumimoji="1" lang="ja-JP" altLang="en-US" sz="3200" dirty="0">
                <a:solidFill>
                  <a:srgbClr val="FF0000"/>
                </a:solidFill>
                <a:latin typeface="メイリオ" panose="020B0604030504040204" pitchFamily="50" charset="-128"/>
                <a:ea typeface="メイリオ" panose="020B0604030504040204" pitchFamily="50" charset="-128"/>
              </a:rPr>
              <a:t>専門用語は避け、分か</a:t>
            </a:r>
            <a:endParaRPr dirty="0">
              <a:latin typeface="メイリオ" panose="020B0604030504040204" pitchFamily="50" charset="-128"/>
              <a:ea typeface="メイリオ" panose="020B0604030504040204" pitchFamily="50" charset="-128"/>
            </a:endParaRPr>
          </a:p>
          <a:p>
            <a:r>
              <a:rPr kumimoji="1" lang="ja-JP" altLang="en-US" sz="3200" dirty="0">
                <a:solidFill>
                  <a:srgbClr val="FF0000"/>
                </a:solidFill>
                <a:latin typeface="メイリオ" panose="020B0604030504040204" pitchFamily="50" charset="-128"/>
                <a:ea typeface="メイリオ" panose="020B0604030504040204" pitchFamily="50" charset="-128"/>
              </a:rPr>
              <a:t>　　りやすい言葉を意識</a:t>
            </a:r>
            <a:r>
              <a:rPr kumimoji="1" lang="ja-JP" altLang="en-US" sz="3200" dirty="0">
                <a:latin typeface="メイリオ" panose="020B0604030504040204" pitchFamily="50" charset="-128"/>
                <a:ea typeface="メイリオ" panose="020B0604030504040204" pitchFamily="50" charset="-128"/>
              </a:rPr>
              <a:t>しましょう。</a:t>
            </a:r>
            <a:endParaRPr dirty="0">
              <a:latin typeface="メイリオ" panose="020B0604030504040204" pitchFamily="50" charset="-128"/>
              <a:ea typeface="メイリオ" panose="020B0604030504040204" pitchFamily="50" charset="-128"/>
            </a:endParaRPr>
          </a:p>
          <a:p>
            <a:endParaRPr kumimoji="1" lang="ja-JP" altLang="en-US" sz="3200" i="1"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２、</a:t>
            </a:r>
            <a:r>
              <a:rPr kumimoji="1" lang="ja-JP" altLang="en-US" sz="3200" i="0" dirty="0">
                <a:solidFill>
                  <a:srgbClr val="FF0000"/>
                </a:solidFill>
                <a:latin typeface="メイリオ" panose="020B0604030504040204" pitchFamily="50" charset="-128"/>
                <a:ea typeface="メイリオ" panose="020B0604030504040204" pitchFamily="50" charset="-128"/>
              </a:rPr>
              <a:t>相談支援専門員は本人の代弁と進行の役</a:t>
            </a:r>
            <a:endParaRPr i="0" dirty="0">
              <a:latin typeface="メイリオ" panose="020B0604030504040204" pitchFamily="50" charset="-128"/>
              <a:ea typeface="メイリオ" panose="020B0604030504040204" pitchFamily="50" charset="-128"/>
            </a:endParaRPr>
          </a:p>
          <a:p>
            <a:r>
              <a:rPr kumimoji="1" lang="ja-JP" altLang="en-US" sz="3200" i="0" dirty="0">
                <a:solidFill>
                  <a:srgbClr val="FF0000"/>
                </a:solidFill>
                <a:latin typeface="メイリオ" panose="020B0604030504040204" pitchFamily="50" charset="-128"/>
                <a:ea typeface="メイリオ" panose="020B0604030504040204" pitchFamily="50" charset="-128"/>
              </a:rPr>
              <a:t>　　割を担っている</a:t>
            </a:r>
            <a:r>
              <a:rPr kumimoji="1" lang="ja-JP" altLang="en-US" sz="3200" i="0" dirty="0">
                <a:latin typeface="メイリオ" panose="020B0604030504040204" pitchFamily="50" charset="-128"/>
                <a:ea typeface="メイリオ" panose="020B0604030504040204" pitchFamily="50" charset="-128"/>
              </a:rPr>
              <a:t>ので、本人へ適宜確認す</a:t>
            </a:r>
            <a:endParaRPr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ることや参加者の発言に偏りの出ないよ　　　　</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うに配慮が必要です。</a:t>
            </a:r>
            <a:endParaRPr kumimoji="1" lang="en-US" altLang="ja-JP" sz="3200" i="0" dirty="0">
              <a:latin typeface="メイリオ" panose="020B0604030504040204" pitchFamily="50" charset="-128"/>
              <a:ea typeface="メイリオ" panose="020B0604030504040204" pitchFamily="50" charset="-128"/>
            </a:endParaRPr>
          </a:p>
        </p:txBody>
      </p:sp>
      <p:sp>
        <p:nvSpPr>
          <p:cNvPr id="1440" name="AutoShape 2624"/>
          <p:cNvSpPr>
            <a:spLocks noChangeArrowheads="1"/>
          </p:cNvSpPr>
          <p:nvPr/>
        </p:nvSpPr>
        <p:spPr>
          <a:xfrm>
            <a:off x="502927" y="189679"/>
            <a:ext cx="7862465"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lstStyle/>
          <a:p>
            <a:pPr>
              <a:lnSpc>
                <a:spcPct val="200000"/>
              </a:lnSpc>
            </a:pPr>
            <a:r>
              <a:rPr lang="ja-JP" altLang="en-US" sz="3200" b="1" dirty="0">
                <a:latin typeface="メイリオ" panose="020B0604030504040204" pitchFamily="50" charset="-128"/>
                <a:ea typeface="メイリオ" panose="020B0604030504040204" pitchFamily="50" charset="-128"/>
              </a:rPr>
              <a:t>④現在の各支援機関での様子の共有</a:t>
            </a:r>
            <a:endParaRPr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1EEF09B-90A3-01D9-D920-E2A8B8298A12}"/>
              </a:ext>
            </a:extLst>
          </p:cNvPr>
          <p:cNvSpPr>
            <a:spLocks noGrp="1"/>
          </p:cNvSpPr>
          <p:nvPr>
            <p:ph type="sldNum" sz="quarter" idx="12"/>
          </p:nvPr>
        </p:nvSpPr>
        <p:spPr/>
        <p:txBody>
          <a:bodyPr/>
          <a:lstStyle/>
          <a:p>
            <a:fld id="{A91C993B-A9DA-4951-8332-1A7E62C84861}" type="slidenum">
              <a:rPr kumimoji="1" lang="ja-JP" altLang="en-US" smtClean="0"/>
              <a:t>23</a:t>
            </a:fld>
            <a:endParaRPr kumimoji="1" lang="ja-JP" altLang="en-US"/>
          </a:p>
        </p:txBody>
      </p:sp>
    </p:spTree>
    <p:extLst>
      <p:ext uri="{BB962C8B-B14F-4D97-AF65-F5344CB8AC3E}">
        <p14:creationId xmlns:p14="http://schemas.microsoft.com/office/powerpoint/2010/main" val="116617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AutoShape 2627"/>
          <p:cNvSpPr>
            <a:spLocks noChangeArrowheads="1"/>
          </p:cNvSpPr>
          <p:nvPr/>
        </p:nvSpPr>
        <p:spPr>
          <a:xfrm>
            <a:off x="502927" y="312342"/>
            <a:ext cx="8668001"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lstStyle/>
          <a:p>
            <a:pPr>
              <a:lnSpc>
                <a:spcPct val="200000"/>
              </a:lnSpc>
            </a:pPr>
            <a:r>
              <a:rPr lang="ja-JP" altLang="en-US" sz="3200" b="1" dirty="0">
                <a:latin typeface="メイリオ" panose="020B0604030504040204" pitchFamily="50" charset="-128"/>
                <a:ea typeface="メイリオ" panose="020B0604030504040204" pitchFamily="50" charset="-128"/>
              </a:rPr>
              <a:t>⑤支援方針とサービス等利用計画案の説明</a:t>
            </a:r>
            <a:endParaRPr b="1" dirty="0">
              <a:latin typeface="メイリオ" panose="020B0604030504040204" pitchFamily="50" charset="-128"/>
              <a:ea typeface="メイリオ" panose="020B0604030504040204" pitchFamily="50" charset="-128"/>
            </a:endParaRPr>
          </a:p>
        </p:txBody>
      </p:sp>
      <p:sp>
        <p:nvSpPr>
          <p:cNvPr id="1449" name="テキスト 2628"/>
          <p:cNvSpPr txBox="1"/>
          <p:nvPr/>
        </p:nvSpPr>
        <p:spPr>
          <a:xfrm>
            <a:off x="735194" y="2463688"/>
            <a:ext cx="10721612" cy="1568768"/>
          </a:xfrm>
          <a:prstGeom prst="rect">
            <a:avLst/>
          </a:prstGeom>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１、サービスを提供する時の留意点や本人</a:t>
            </a:r>
            <a:endParaRPr kumimoji="1" lang="ja-JP" altLang="en-US" sz="3200" i="1"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との関わり方などもこの会議で共有、</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再確認していきましょう。</a:t>
            </a:r>
            <a:endParaRPr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C3B1C93-9D77-8B0E-B350-5290D60B742D}"/>
              </a:ext>
            </a:extLst>
          </p:cNvPr>
          <p:cNvSpPr>
            <a:spLocks noGrp="1"/>
          </p:cNvSpPr>
          <p:nvPr>
            <p:ph type="sldNum" sz="quarter" idx="12"/>
          </p:nvPr>
        </p:nvSpPr>
        <p:spPr/>
        <p:txBody>
          <a:bodyPr/>
          <a:lstStyle/>
          <a:p>
            <a:fld id="{A91C993B-A9DA-4951-8332-1A7E62C84861}" type="slidenum">
              <a:rPr kumimoji="1" lang="ja-JP" altLang="en-US" smtClean="0"/>
              <a:t>24</a:t>
            </a:fld>
            <a:endParaRPr kumimoji="1" lang="ja-JP" altLang="en-US"/>
          </a:p>
        </p:txBody>
      </p:sp>
    </p:spTree>
    <p:extLst>
      <p:ext uri="{BB962C8B-B14F-4D97-AF65-F5344CB8AC3E}">
        <p14:creationId xmlns:p14="http://schemas.microsoft.com/office/powerpoint/2010/main" val="243791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AutoShape 2629"/>
          <p:cNvSpPr>
            <a:spLocks noChangeArrowheads="1"/>
          </p:cNvSpPr>
          <p:nvPr/>
        </p:nvSpPr>
        <p:spPr>
          <a:xfrm>
            <a:off x="502927" y="189679"/>
            <a:ext cx="3943228" cy="1405256"/>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pPr algn="l">
              <a:lnSpc>
                <a:spcPct val="100000"/>
              </a:lnSpc>
            </a:pPr>
            <a:r>
              <a:rPr lang="ja-JP" altLang="en-US" sz="3200" b="1" dirty="0">
                <a:latin typeface="メイリオ" panose="020B0604030504040204" pitchFamily="50" charset="-128"/>
                <a:ea typeface="メイリオ" panose="020B0604030504040204" pitchFamily="50" charset="-128"/>
              </a:rPr>
              <a:t>⑥質疑</a:t>
            </a:r>
            <a:endParaRPr b="1" dirty="0">
              <a:latin typeface="メイリオ" panose="020B0604030504040204" pitchFamily="50" charset="-128"/>
              <a:ea typeface="メイリオ" panose="020B0604030504040204" pitchFamily="50" charset="-128"/>
            </a:endParaRPr>
          </a:p>
          <a:p>
            <a:pPr algn="l">
              <a:lnSpc>
                <a:spcPct val="100000"/>
              </a:lnSpc>
            </a:pPr>
            <a:r>
              <a:rPr lang="ja-JP" altLang="en-US" sz="3200" b="1" dirty="0">
                <a:latin typeface="メイリオ" panose="020B0604030504040204" pitchFamily="50" charset="-128"/>
                <a:ea typeface="メイリオ" panose="020B0604030504040204" pitchFamily="50" charset="-128"/>
              </a:rPr>
              <a:t>⑦役割の確認</a:t>
            </a:r>
            <a:endParaRPr b="1" dirty="0">
              <a:latin typeface="メイリオ" panose="020B0604030504040204" pitchFamily="50" charset="-128"/>
              <a:ea typeface="メイリオ" panose="020B0604030504040204" pitchFamily="50" charset="-128"/>
            </a:endParaRPr>
          </a:p>
        </p:txBody>
      </p:sp>
      <p:sp>
        <p:nvSpPr>
          <p:cNvPr id="1457" name="テキスト 254"/>
          <p:cNvSpPr txBox="1"/>
          <p:nvPr/>
        </p:nvSpPr>
        <p:spPr>
          <a:xfrm>
            <a:off x="502927" y="1791740"/>
            <a:ext cx="10721612" cy="1569660"/>
          </a:xfrm>
          <a:prstGeom prst="rect">
            <a:avLst/>
          </a:prstGeom>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１、サービス利用開始前の大切な確認の場です。</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kumimoji="1" lang="ja-JP" altLang="en-US" sz="3200" dirty="0">
                <a:latin typeface="メイリオ" panose="020B0604030504040204" pitchFamily="50" charset="-128"/>
                <a:ea typeface="メイリオ" panose="020B0604030504040204" pitchFamily="50" charset="-128"/>
              </a:rPr>
              <a:t>支援者側の思いや支援の方向性や支援内容に</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kumimoji="1" lang="ja-JP" altLang="en-US" sz="3200" dirty="0">
                <a:latin typeface="メイリオ" panose="020B0604030504040204" pitchFamily="50" charset="-128"/>
                <a:ea typeface="メイリオ" panose="020B0604030504040204" pitchFamily="50" charset="-128"/>
              </a:rPr>
              <a:t>ずれが出ない再度役割を確認しましょう。</a:t>
            </a:r>
          </a:p>
        </p:txBody>
      </p:sp>
      <p:sp>
        <p:nvSpPr>
          <p:cNvPr id="1458" name="テキスト 255"/>
          <p:cNvSpPr txBox="1"/>
          <p:nvPr/>
        </p:nvSpPr>
        <p:spPr>
          <a:xfrm>
            <a:off x="502927" y="4004484"/>
            <a:ext cx="10721612" cy="584775"/>
          </a:xfrm>
          <a:prstGeom prst="rect">
            <a:avLst/>
          </a:prstGeom>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２、ご本人の応援団を結成する場でもあります。</a:t>
            </a:r>
          </a:p>
        </p:txBody>
      </p:sp>
      <p:sp>
        <p:nvSpPr>
          <p:cNvPr id="2" name="スライド番号プレースホルダー 1">
            <a:extLst>
              <a:ext uri="{FF2B5EF4-FFF2-40B4-BE49-F238E27FC236}">
                <a16:creationId xmlns:a16="http://schemas.microsoft.com/office/drawing/2014/main" id="{238A3E7A-2FA2-A34E-C554-8AF5021F2F52}"/>
              </a:ext>
            </a:extLst>
          </p:cNvPr>
          <p:cNvSpPr>
            <a:spLocks noGrp="1"/>
          </p:cNvSpPr>
          <p:nvPr>
            <p:ph type="sldNum" sz="quarter" idx="12"/>
          </p:nvPr>
        </p:nvSpPr>
        <p:spPr/>
        <p:txBody>
          <a:bodyPr/>
          <a:lstStyle/>
          <a:p>
            <a:fld id="{A91C993B-A9DA-4951-8332-1A7E62C84861}" type="slidenum">
              <a:rPr kumimoji="1" lang="ja-JP" altLang="en-US" smtClean="0"/>
              <a:t>25</a:t>
            </a:fld>
            <a:endParaRPr kumimoji="1" lang="ja-JP" altLang="en-US"/>
          </a:p>
        </p:txBody>
      </p:sp>
    </p:spTree>
    <p:extLst>
      <p:ext uri="{BB962C8B-B14F-4D97-AF65-F5344CB8AC3E}">
        <p14:creationId xmlns:p14="http://schemas.microsoft.com/office/powerpoint/2010/main" val="4258308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 name="テキスト ボックス 2630"/>
          <p:cNvSpPr txBox="1"/>
          <p:nvPr/>
        </p:nvSpPr>
        <p:spPr>
          <a:xfrm>
            <a:off x="647045" y="1757293"/>
            <a:ext cx="10879769" cy="353853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１、会議終了時に次回の会議の日程や会場</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を決めておくと一気に調整が済みます。</a:t>
            </a:r>
            <a:endParaRPr dirty="0">
              <a:latin typeface="メイリオ" panose="020B0604030504040204" pitchFamily="50" charset="-128"/>
              <a:ea typeface="メイリオ" panose="020B0604030504040204" pitchFamily="50" charset="-128"/>
            </a:endParaRPr>
          </a:p>
          <a:p>
            <a:endParaRPr kumimoji="1" lang="en-US" altLang="ja-JP" sz="3200" i="1" dirty="0">
              <a:solidFill>
                <a:srgbClr val="FF0000"/>
              </a:solidFill>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２、会議が始まる前に会議終了の目安の時</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間も参加者に伝えると、間延びするこ</a:t>
            </a:r>
            <a:endParaRPr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とや話の脱線を防ぐことができます。</a:t>
            </a:r>
            <a:endParaRPr i="0" dirty="0">
              <a:latin typeface="メイリオ" panose="020B0604030504040204" pitchFamily="50" charset="-128"/>
              <a:ea typeface="メイリオ" panose="020B0604030504040204" pitchFamily="50" charset="-128"/>
            </a:endParaRPr>
          </a:p>
          <a:p>
            <a:endParaRPr kumimoji="1" lang="en-US" altLang="ja-JP" sz="3200" i="1" dirty="0">
              <a:latin typeface="メイリオ" panose="020B0604030504040204" pitchFamily="50" charset="-128"/>
              <a:ea typeface="メイリオ" panose="020B0604030504040204" pitchFamily="50" charset="-128"/>
            </a:endParaRPr>
          </a:p>
        </p:txBody>
      </p:sp>
      <p:sp>
        <p:nvSpPr>
          <p:cNvPr id="1466" name="AutoShape 2631"/>
          <p:cNvSpPr>
            <a:spLocks noChangeArrowheads="1"/>
          </p:cNvSpPr>
          <p:nvPr/>
        </p:nvSpPr>
        <p:spPr>
          <a:xfrm>
            <a:off x="502927" y="356784"/>
            <a:ext cx="2220069" cy="1171309"/>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pPr algn="l">
              <a:lnSpc>
                <a:spcPct val="150000"/>
              </a:lnSpc>
            </a:pPr>
            <a:r>
              <a:rPr lang="ja-JP" altLang="en-US" sz="3200" b="1" dirty="0">
                <a:latin typeface="メイリオ" panose="020B0604030504040204" pitchFamily="50" charset="-128"/>
                <a:ea typeface="メイリオ" panose="020B0604030504040204" pitchFamily="50" charset="-128"/>
              </a:rPr>
              <a:t>⑧次回</a:t>
            </a:r>
            <a:endParaRPr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EC70C52-A350-5F11-8AD7-BBB8BAC0B3F1}"/>
              </a:ext>
            </a:extLst>
          </p:cNvPr>
          <p:cNvSpPr>
            <a:spLocks noGrp="1"/>
          </p:cNvSpPr>
          <p:nvPr>
            <p:ph type="sldNum" sz="quarter" idx="12"/>
          </p:nvPr>
        </p:nvSpPr>
        <p:spPr/>
        <p:txBody>
          <a:bodyPr/>
          <a:lstStyle/>
          <a:p>
            <a:fld id="{A91C993B-A9DA-4951-8332-1A7E62C84861}" type="slidenum">
              <a:rPr kumimoji="1" lang="ja-JP" altLang="en-US" smtClean="0"/>
              <a:t>26</a:t>
            </a:fld>
            <a:endParaRPr kumimoji="1" lang="ja-JP" altLang="en-US"/>
          </a:p>
        </p:txBody>
      </p:sp>
    </p:spTree>
    <p:extLst>
      <p:ext uri="{BB962C8B-B14F-4D97-AF65-F5344CB8AC3E}">
        <p14:creationId xmlns:p14="http://schemas.microsoft.com/office/powerpoint/2010/main" val="417824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テキスト ボックス 2640"/>
          <p:cNvSpPr txBox="1"/>
          <p:nvPr/>
        </p:nvSpPr>
        <p:spPr>
          <a:xfrm>
            <a:off x="502640" y="1445006"/>
            <a:ext cx="11447316" cy="4452501"/>
          </a:xfrm>
          <a:prstGeom prst="rect">
            <a:avLst/>
          </a:prstGeom>
          <a:noFill/>
        </p:spPr>
        <p:txBody>
          <a:bodyPr wrap="square" rtlCol="0">
            <a:spAutoFit/>
          </a:bodyPr>
          <a:lstStyle/>
          <a:p>
            <a:pPr>
              <a:lnSpc>
                <a:spcPts val="3400"/>
              </a:lnSpc>
            </a:pPr>
            <a:r>
              <a:rPr kumimoji="1" lang="ja-JP" altLang="en-US" sz="2800" dirty="0">
                <a:latin typeface="メイリオ" panose="020B0604030504040204" pitchFamily="50" charset="-128"/>
                <a:ea typeface="メイリオ" panose="020B0604030504040204" pitchFamily="50" charset="-128"/>
              </a:rPr>
              <a:t>・</a:t>
            </a:r>
            <a:r>
              <a:rPr kumimoji="1" lang="ja-JP" altLang="en-US" sz="2800" b="1" u="sng" dirty="0">
                <a:latin typeface="メイリオ" panose="020B0604030504040204" pitchFamily="50" charset="-128"/>
                <a:ea typeface="メイリオ" panose="020B0604030504040204" pitchFamily="50" charset="-128"/>
              </a:rPr>
              <a:t>グランドルール</a:t>
            </a:r>
            <a:endParaRPr kumimoji="1" lang="ja-JP" altLang="en-US"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① </a:t>
            </a:r>
            <a:r>
              <a:rPr kumimoji="1" lang="ja-JP" altLang="en-US" sz="2800" b="1" dirty="0">
                <a:latin typeface="メイリオ" panose="020B0604030504040204" pitchFamily="50" charset="-128"/>
                <a:ea typeface="メイリオ" panose="020B0604030504040204" pitchFamily="50" charset="-128"/>
              </a:rPr>
              <a:t>端的に</a:t>
            </a:r>
            <a:r>
              <a:rPr kumimoji="1" lang="ja-JP" altLang="en-US" sz="2800" dirty="0">
                <a:latin typeface="メイリオ" panose="020B0604030504040204" pitchFamily="50" charset="-128"/>
                <a:ea typeface="メイリオ" panose="020B0604030504040204" pitchFamily="50" charset="-128"/>
              </a:rPr>
              <a:t>発言する（最長</a:t>
            </a:r>
            <a:r>
              <a:rPr kumimoji="1" lang="en-US" altLang="ja-JP" sz="2800" dirty="0">
                <a:latin typeface="メイリオ" panose="020B0604030504040204" pitchFamily="50" charset="-128"/>
                <a:ea typeface="メイリオ" panose="020B0604030504040204" pitchFamily="50" charset="-128"/>
              </a:rPr>
              <a:t>30</a:t>
            </a:r>
            <a:r>
              <a:rPr kumimoji="1" lang="ja-JP" altLang="en-US" sz="2800" dirty="0">
                <a:latin typeface="メイリオ" panose="020B0604030504040204" pitchFamily="50" charset="-128"/>
                <a:ea typeface="メイリオ" panose="020B0604030504040204" pitchFamily="50" charset="-128"/>
              </a:rPr>
              <a:t>秒！）。</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② </a:t>
            </a:r>
            <a:r>
              <a:rPr kumimoji="1" lang="ja-JP" altLang="en-US" sz="2800" b="1" dirty="0">
                <a:latin typeface="メイリオ" panose="020B0604030504040204" pitchFamily="50" charset="-128"/>
                <a:ea typeface="メイリオ" panose="020B0604030504040204" pitchFamily="50" charset="-128"/>
              </a:rPr>
              <a:t>積極的に参加</a:t>
            </a:r>
            <a:r>
              <a:rPr kumimoji="1" lang="ja-JP" altLang="en-US" sz="2800" dirty="0">
                <a:latin typeface="メイリオ" panose="020B0604030504040204" pitchFamily="50" charset="-128"/>
                <a:ea typeface="メイリオ" panose="020B0604030504040204" pitchFamily="50" charset="-128"/>
              </a:rPr>
              <a:t>し、</a:t>
            </a:r>
            <a:r>
              <a:rPr kumimoji="1" lang="ja-JP" altLang="en-US" sz="2800" b="1" dirty="0">
                <a:latin typeface="メイリオ" panose="020B0604030504040204" pitchFamily="50" charset="-128"/>
                <a:ea typeface="メイリオ" panose="020B0604030504040204" pitchFamily="50" charset="-128"/>
              </a:rPr>
              <a:t>たくさん発言</a:t>
            </a:r>
            <a:r>
              <a:rPr kumimoji="1" lang="ja-JP" altLang="en-US" sz="2800" dirty="0">
                <a:latin typeface="メイリオ" panose="020B0604030504040204" pitchFamily="50" charset="-128"/>
                <a:ea typeface="メイリオ" panose="020B0604030504040204" pitchFamily="50" charset="-128"/>
              </a:rPr>
              <a:t>する。</a:t>
            </a:r>
            <a:endParaRPr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③ 否定的な発言はしない。</a:t>
            </a:r>
            <a:r>
              <a:rPr kumimoji="1" lang="ja-JP" altLang="en-US" sz="2800" b="1" dirty="0">
                <a:latin typeface="メイリオ" panose="020B0604030504040204" pitchFamily="50" charset="-128"/>
                <a:ea typeface="メイリオ" panose="020B0604030504040204" pitchFamily="50" charset="-128"/>
              </a:rPr>
              <a:t>受容的な雰囲気</a:t>
            </a:r>
            <a:r>
              <a:rPr kumimoji="1" lang="ja-JP" altLang="en-US" sz="2800" dirty="0">
                <a:latin typeface="メイリオ" panose="020B0604030504040204" pitchFamily="50" charset="-128"/>
                <a:ea typeface="メイリオ" panose="020B0604030504040204" pitchFamily="50" charset="-128"/>
              </a:rPr>
              <a:t>を醸成する。</a:t>
            </a:r>
            <a:endParaRPr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④ 求められたゴール・課題に向けて発言する。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（自分の興味・関心で発言するのではない！）</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⑤ </a:t>
            </a:r>
            <a:r>
              <a:rPr kumimoji="1" lang="ja-JP" altLang="en-US" sz="2800" b="1" dirty="0">
                <a:solidFill>
                  <a:srgbClr val="FF0000"/>
                </a:solidFill>
                <a:latin typeface="メイリオ" panose="020B0604030504040204" pitchFamily="50" charset="-128"/>
                <a:ea typeface="メイリオ" panose="020B0604030504040204" pitchFamily="50" charset="-128"/>
              </a:rPr>
              <a:t>多様な意見</a:t>
            </a:r>
            <a:r>
              <a:rPr kumimoji="1" lang="ja-JP" altLang="en-US" sz="2800" dirty="0">
                <a:latin typeface="メイリオ" panose="020B0604030504040204" pitchFamily="50" charset="-128"/>
                <a:ea typeface="メイリオ" panose="020B0604030504040204" pitchFamily="50" charset="-128"/>
              </a:rPr>
              <a:t>が場に出るようにつとめる。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（自分ばかりが発言しないよう留意する。）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⑥ </a:t>
            </a:r>
            <a:r>
              <a:rPr kumimoji="1" lang="ja-JP" altLang="en-US" sz="2800" b="1" dirty="0">
                <a:latin typeface="メイリオ" panose="020B0604030504040204" pitchFamily="50" charset="-128"/>
                <a:ea typeface="メイリオ" panose="020B0604030504040204" pitchFamily="50" charset="-128"/>
              </a:rPr>
              <a:t>根拠を持って</a:t>
            </a:r>
            <a:r>
              <a:rPr kumimoji="1" lang="ja-JP" altLang="en-US" sz="2800" dirty="0">
                <a:latin typeface="メイリオ" panose="020B0604030504040204" pitchFamily="50" charset="-128"/>
                <a:ea typeface="メイリオ" panose="020B0604030504040204" pitchFamily="50" charset="-128"/>
              </a:rPr>
              <a:t>発言する。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⑦ </a:t>
            </a:r>
            <a:r>
              <a:rPr kumimoji="1" lang="ja-JP" altLang="en-US" sz="2800" b="1" dirty="0">
                <a:latin typeface="メイリオ" panose="020B0604030504040204" pitchFamily="50" charset="-128"/>
                <a:ea typeface="メイリオ" panose="020B0604030504040204" pitchFamily="50" charset="-128"/>
              </a:rPr>
              <a:t>時間を守る</a:t>
            </a:r>
            <a:r>
              <a:rPr kumimoji="1" lang="ja-JP" altLang="en-US" sz="2800" dirty="0">
                <a:latin typeface="メイリオ" panose="020B0604030504040204" pitchFamily="50" charset="-128"/>
                <a:ea typeface="メイリオ" panose="020B0604030504040204" pitchFamily="50" charset="-128"/>
              </a:rPr>
              <a:t>（ファシリテータが時間管理します）。</a:t>
            </a:r>
            <a:endParaRPr dirty="0">
              <a:latin typeface="メイリオ" panose="020B0604030504040204" pitchFamily="50" charset="-128"/>
              <a:ea typeface="メイリオ" panose="020B0604030504040204" pitchFamily="50" charset="-128"/>
            </a:endParaRPr>
          </a:p>
        </p:txBody>
      </p:sp>
      <p:sp>
        <p:nvSpPr>
          <p:cNvPr id="1474" name="AutoShape 2641"/>
          <p:cNvSpPr>
            <a:spLocks noChangeArrowheads="1"/>
          </p:cNvSpPr>
          <p:nvPr/>
        </p:nvSpPr>
        <p:spPr>
          <a:xfrm>
            <a:off x="502927" y="156258"/>
            <a:ext cx="4796611" cy="112164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pPr>
              <a:lnSpc>
                <a:spcPct val="150000"/>
              </a:lnSpc>
            </a:pPr>
            <a:r>
              <a:rPr lang="ja-JP" altLang="en-US" sz="3200" b="1" dirty="0">
                <a:latin typeface="メイリオ" panose="020B0604030504040204" pitchFamily="50" charset="-128"/>
                <a:ea typeface="メイリオ" panose="020B0604030504040204" pitchFamily="50" charset="-128"/>
              </a:rPr>
              <a:t>グループ討議のルール</a:t>
            </a:r>
            <a:endParaRPr b="1" dirty="0">
              <a:latin typeface="メイリオ" panose="020B0604030504040204" pitchFamily="50" charset="-128"/>
              <a:ea typeface="メイリオ" panose="020B0604030504040204" pitchFamily="50" charset="-128"/>
            </a:endParaRPr>
          </a:p>
        </p:txBody>
      </p:sp>
      <p:sp>
        <p:nvSpPr>
          <p:cNvPr id="1475" name="テキスト 2642"/>
          <p:cNvSpPr txBox="1"/>
          <p:nvPr/>
        </p:nvSpPr>
        <p:spPr>
          <a:xfrm rot="960000">
            <a:off x="6196106" y="1183396"/>
            <a:ext cx="5281682" cy="523220"/>
          </a:xfrm>
          <a:prstGeom prst="rect">
            <a:avLst/>
          </a:prstGeom>
        </p:spPr>
        <p:txBody>
          <a:bodyPr wrap="square">
            <a:spAutoFit/>
          </a:bodyPr>
          <a:lstStyle/>
          <a:p>
            <a:pPr>
              <a:defRPr lang="ja-JP" altLang="en-US"/>
            </a:pPr>
            <a:r>
              <a:rPr lang="ja-JP" altLang="en-US" sz="2800" b="1" dirty="0">
                <a:solidFill>
                  <a:srgbClr val="FF0000"/>
                </a:solidFill>
                <a:latin typeface="メイリオ" panose="020B0604030504040204" pitchFamily="50" charset="-128"/>
                <a:ea typeface="メイリオ" panose="020B0604030504040204" pitchFamily="50" charset="-128"/>
              </a:rPr>
              <a:t>サービス担当者会議でも重要！</a:t>
            </a:r>
            <a:endParaRPr lang="ja-JP" altLang="en-US"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F387B29-C68A-1234-CA3F-E171B137CD15}"/>
              </a:ext>
            </a:extLst>
          </p:cNvPr>
          <p:cNvSpPr>
            <a:spLocks noGrp="1"/>
          </p:cNvSpPr>
          <p:nvPr>
            <p:ph type="sldNum" sz="quarter" idx="12"/>
          </p:nvPr>
        </p:nvSpPr>
        <p:spPr/>
        <p:txBody>
          <a:bodyPr/>
          <a:lstStyle/>
          <a:p>
            <a:fld id="{A91C993B-A9DA-4951-8332-1A7E62C84861}" type="slidenum">
              <a:rPr kumimoji="1" lang="ja-JP" altLang="en-US" smtClean="0"/>
              <a:t>27</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5"/>
                                        </p:tgtEl>
                                        <p:attrNameLst>
                                          <p:attrName>style.visibility</p:attrName>
                                        </p:attrNameLst>
                                      </p:cBhvr>
                                      <p:to>
                                        <p:strVal val="visible"/>
                                      </p:to>
                                    </p:set>
                                    <p:animEffect transition="in" filter="fade">
                                      <p:cBhvr>
                                        <p:cTn id="7" dur="1000"/>
                                        <p:tgtEl>
                                          <p:spTgt spid="1475"/>
                                        </p:tgtEl>
                                      </p:cBhvr>
                                    </p:animEffect>
                                    <p:anim calcmode="lin" valueType="num">
                                      <p:cBhvr>
                                        <p:cTn id="8" dur="1000" fill="hold"/>
                                        <p:tgtEl>
                                          <p:spTgt spid="1475"/>
                                        </p:tgtEl>
                                        <p:attrNameLst>
                                          <p:attrName>ppt_x</p:attrName>
                                        </p:attrNameLst>
                                      </p:cBhvr>
                                      <p:tavLst>
                                        <p:tav tm="0">
                                          <p:val>
                                            <p:strVal val="#ppt_x"/>
                                          </p:val>
                                        </p:tav>
                                        <p:tav tm="100000">
                                          <p:val>
                                            <p:strVal val="#ppt_x"/>
                                          </p:val>
                                        </p:tav>
                                      </p:tavLst>
                                    </p:anim>
                                    <p:anim calcmode="lin" valueType="num">
                                      <p:cBhvr>
                                        <p:cTn id="9" dur="1000" fill="hold"/>
                                        <p:tgtEl>
                                          <p:spTgt spid="1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AutoShape 5"/>
          <p:cNvSpPr>
            <a:spLocks noChangeArrowheads="1"/>
          </p:cNvSpPr>
          <p:nvPr/>
        </p:nvSpPr>
        <p:spPr>
          <a:xfrm>
            <a:off x="1371332" y="1511968"/>
            <a:ext cx="9487436" cy="2866602"/>
          </a:xfrm>
          <a:prstGeom prst="wedgeRoundRectCallout">
            <a:avLst>
              <a:gd name="adj1" fmla="val 27427"/>
              <a:gd name="adj2" fmla="val 49592"/>
              <a:gd name="adj3" fmla="val 16667"/>
            </a:avLst>
          </a:prstGeom>
          <a:solidFill>
            <a:schemeClr val="accent1">
              <a:lumMod val="60000"/>
              <a:lumOff val="40000"/>
            </a:schemeClr>
          </a:solidFill>
          <a:ln w="57150">
            <a:solidFill>
              <a:srgbClr val="0070C0"/>
            </a:solidFill>
            <a:miter lim="800000"/>
            <a:headEnd/>
            <a:tailEnd/>
          </a:ln>
        </p:spPr>
        <p:txBody>
          <a:bodyPr/>
          <a:lstStyle/>
          <a:p>
            <a:pPr algn="ctr">
              <a:lnSpc>
                <a:spcPct val="150000"/>
              </a:lnSpc>
            </a:pPr>
            <a:r>
              <a:rPr lang="ja-JP" altLang="en-US" sz="4000" b="0" dirty="0">
                <a:latin typeface="メイリオ" panose="020B0604030504040204" pitchFamily="50" charset="-128"/>
                <a:ea typeface="メイリオ" panose="020B0604030504040204" pitchFamily="50" charset="-128"/>
              </a:rPr>
              <a:t>ファシリテーターが行う</a:t>
            </a:r>
            <a:endParaRPr>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サービス担当者会議の場面を見て、</a:t>
            </a:r>
            <a:endParaRPr>
              <a:latin typeface="メイリオ" panose="020B0604030504040204" pitchFamily="50" charset="-128"/>
              <a:ea typeface="メイリオ" panose="020B0604030504040204" pitchFamily="50" charset="-128"/>
            </a:endParaRPr>
          </a:p>
          <a:p>
            <a:pPr algn="ctr">
              <a:lnSpc>
                <a:spcPct val="150000"/>
              </a:lnSpc>
            </a:pPr>
            <a:r>
              <a:rPr lang="ja-JP" altLang="en-US" sz="4000" b="0" dirty="0">
                <a:latin typeface="メイリオ" panose="020B0604030504040204" pitchFamily="50" charset="-128"/>
                <a:ea typeface="メイリオ" panose="020B0604030504040204" pitchFamily="50" charset="-128"/>
              </a:rPr>
              <a:t>一連の流れを知ろう！</a:t>
            </a:r>
            <a:endParaRPr>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C178D2F-1955-2CE1-0F2D-F5B833006AB1}"/>
              </a:ext>
            </a:extLst>
          </p:cNvPr>
          <p:cNvSpPr>
            <a:spLocks noGrp="1"/>
          </p:cNvSpPr>
          <p:nvPr>
            <p:ph type="sldNum" sz="quarter" idx="12"/>
          </p:nvPr>
        </p:nvSpPr>
        <p:spPr/>
        <p:txBody>
          <a:bodyPr/>
          <a:lstStyle/>
          <a:p>
            <a:fld id="{A91C993B-A9DA-4951-8332-1A7E62C84861}" type="slidenum">
              <a:rPr kumimoji="1" lang="ja-JP" altLang="en-US" smtClean="0"/>
              <a:t>28</a:t>
            </a:fld>
            <a:endParaRPr kumimoji="1" lang="ja-JP" altLang="en-US"/>
          </a:p>
        </p:txBody>
      </p:sp>
    </p:spTree>
    <p:extLst>
      <p:ext uri="{BB962C8B-B14F-4D97-AF65-F5344CB8AC3E}">
        <p14:creationId xmlns:p14="http://schemas.microsoft.com/office/powerpoint/2010/main" val="6556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 name="四角形 2651"/>
          <p:cNvSpPr>
            <a:spLocks noGrp="1"/>
          </p:cNvSpPr>
          <p:nvPr>
            <p:ph idx="1"/>
          </p:nvPr>
        </p:nvSpPr>
        <p:spPr>
          <a:xfrm>
            <a:off x="609576" y="600256"/>
            <a:ext cx="10932489" cy="5234606"/>
          </a:xfrm>
          <a:prstGeom prst="rect">
            <a:avLst/>
          </a:prstGeom>
        </p:spPr>
        <p:txBody>
          <a:bodyPr>
            <a:normAutofit fontScale="92500" lnSpcReduction="20000"/>
          </a:bodyPr>
          <a:lstStyle/>
          <a:p>
            <a:pPr marL="0" indent="0">
              <a:buNone/>
            </a:pPr>
            <a:r>
              <a:rPr kumimoji="1" lang="ja-JP" altLang="en-US" sz="4129" b="1" u="sng" dirty="0">
                <a:latin typeface="メイリオ" panose="020B0604030504040204" pitchFamily="50" charset="-128"/>
                <a:ea typeface="メイリオ" panose="020B0604030504040204" pitchFamily="50" charset="-128"/>
              </a:rPr>
              <a:t>登場人物</a:t>
            </a:r>
            <a:endParaRPr dirty="0">
              <a:latin typeface="メイリオ" panose="020B0604030504040204" pitchFamily="50" charset="-128"/>
              <a:ea typeface="メイリオ" panose="020B0604030504040204" pitchFamily="50" charset="-128"/>
            </a:endParaRPr>
          </a:p>
          <a:p>
            <a:pPr marL="0" indent="0">
              <a:buNone/>
            </a:pPr>
            <a:endParaRPr kumimoji="1" lang="ja-JP" altLang="en-US" sz="4129" b="1"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・県二さん</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・兄</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・就労継続支援B型事業所「ひまわり」</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・居宅介護事業所｢あさがお｣</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・菊さん</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・相談支援専門員</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・行政職員</a:t>
            </a:r>
            <a:endParaRPr dirty="0">
              <a:latin typeface="メイリオ" panose="020B0604030504040204" pitchFamily="50" charset="-128"/>
              <a:ea typeface="メイリオ" panose="020B0604030504040204" pitchFamily="50" charset="-128"/>
            </a:endParaRPr>
          </a:p>
        </p:txBody>
      </p:sp>
      <p:pic>
        <p:nvPicPr>
          <p:cNvPr id="1490" name="図 2655"/>
          <p:cNvPicPr>
            <a:picLocks noChangeAspect="1"/>
          </p:cNvPicPr>
          <p:nvPr/>
        </p:nvPicPr>
        <p:blipFill>
          <a:blip r:embed="rId3"/>
          <a:stretch>
            <a:fillRect/>
          </a:stretch>
        </p:blipFill>
        <p:spPr>
          <a:xfrm>
            <a:off x="7787248" y="239787"/>
            <a:ext cx="2913529" cy="2185147"/>
          </a:xfrm>
          <a:prstGeom prst="rect">
            <a:avLst/>
          </a:prstGeom>
        </p:spPr>
      </p:pic>
      <p:sp>
        <p:nvSpPr>
          <p:cNvPr id="2" name="スライド番号プレースホルダー 1">
            <a:extLst>
              <a:ext uri="{FF2B5EF4-FFF2-40B4-BE49-F238E27FC236}">
                <a16:creationId xmlns:a16="http://schemas.microsoft.com/office/drawing/2014/main" id="{35D999FC-EEEA-28BE-276E-A8E47D7E147B}"/>
              </a:ext>
            </a:extLst>
          </p:cNvPr>
          <p:cNvSpPr>
            <a:spLocks noGrp="1"/>
          </p:cNvSpPr>
          <p:nvPr>
            <p:ph type="sldNum" sz="quarter" idx="12"/>
          </p:nvPr>
        </p:nvSpPr>
        <p:spPr/>
        <p:txBody>
          <a:bodyPr/>
          <a:lstStyle/>
          <a:p>
            <a:fld id="{A91C993B-A9DA-4951-8332-1A7E62C84861}" type="slidenum">
              <a:rPr kumimoji="1" lang="ja-JP" altLang="en-US" smtClean="0"/>
              <a:t>29</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角丸四角形 2"/>
          <p:cNvSpPr/>
          <p:nvPr/>
        </p:nvSpPr>
        <p:spPr>
          <a:xfrm>
            <a:off x="2252870" y="1524713"/>
            <a:ext cx="732182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２日目の振り返り</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３日目の流れ</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1216" name="正方形/長方形 1"/>
          <p:cNvSpPr/>
          <p:nvPr/>
        </p:nvSpPr>
        <p:spPr>
          <a:xfrm>
            <a:off x="2509772" y="4152533"/>
            <a:ext cx="7172455" cy="830997"/>
          </a:xfrm>
          <a:prstGeom prst="rect">
            <a:avLst/>
          </a:prstGeom>
        </p:spPr>
        <p:txBody>
          <a:bodyPr wrap="square">
            <a:spAutoFit/>
          </a:bodyPr>
          <a:lstStyle/>
          <a:p>
            <a:pPr algn="ctr"/>
            <a:r>
              <a:rPr lang="en-US" altLang="ja-JP" sz="4800" b="1" dirty="0">
                <a:latin typeface="メイリオ" panose="020B0604030504040204" pitchFamily="50" charset="-128"/>
                <a:ea typeface="メイリオ" panose="020B0604030504040204" pitchFamily="50" charset="-128"/>
              </a:rPr>
              <a:t>【 </a:t>
            </a:r>
            <a:r>
              <a:rPr lang="ja-JP" altLang="en-US" sz="4800" b="1" dirty="0">
                <a:latin typeface="メイリオ" panose="020B0604030504040204" pitchFamily="50" charset="-128"/>
                <a:ea typeface="メイリオ" panose="020B0604030504040204" pitchFamily="50" charset="-128"/>
              </a:rPr>
              <a:t>９</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００～９</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２０</a:t>
            </a:r>
            <a:r>
              <a:rPr lang="en-US" altLang="ja-JP" sz="4800" b="1" dirty="0">
                <a:latin typeface="メイリオ" panose="020B0604030504040204" pitchFamily="50" charset="-128"/>
                <a:ea typeface="メイリオ" panose="020B0604030504040204" pitchFamily="50" charset="-128"/>
              </a:rPr>
              <a:t> 】</a:t>
            </a: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9CC57A5-ECCB-300F-7059-A655983D9D85}"/>
              </a:ext>
            </a:extLst>
          </p:cNvPr>
          <p:cNvSpPr>
            <a:spLocks noGrp="1"/>
          </p:cNvSpPr>
          <p:nvPr>
            <p:ph type="sldNum" sz="quarter" idx="12"/>
          </p:nvPr>
        </p:nvSpPr>
        <p:spPr/>
        <p:txBody>
          <a:bodyPr/>
          <a:lstStyle/>
          <a:p>
            <a:fld id="{A91C993B-A9DA-4951-8332-1A7E62C84861}" type="slidenum">
              <a:rPr kumimoji="1" lang="ja-JP" altLang="en-US" smtClean="0"/>
              <a:t>3</a:t>
            </a:fld>
            <a:endParaRPr kumimoji="1" lang="ja-JP" altLang="en-US"/>
          </a:p>
        </p:txBody>
      </p:sp>
    </p:spTree>
    <p:extLst>
      <p:ext uri="{BB962C8B-B14F-4D97-AF65-F5344CB8AC3E}">
        <p14:creationId xmlns:p14="http://schemas.microsoft.com/office/powerpoint/2010/main" val="299722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AutoShape 5"/>
          <p:cNvSpPr>
            <a:spLocks noChangeArrowheads="1"/>
          </p:cNvSpPr>
          <p:nvPr/>
        </p:nvSpPr>
        <p:spPr>
          <a:xfrm>
            <a:off x="1121238" y="1884556"/>
            <a:ext cx="9949524" cy="2798957"/>
          </a:xfrm>
          <a:prstGeom prst="wedgeRoundRectCallout">
            <a:avLst>
              <a:gd name="adj1" fmla="val 27427"/>
              <a:gd name="adj2" fmla="val 49592"/>
              <a:gd name="adj3" fmla="val 16667"/>
            </a:avLst>
          </a:prstGeom>
          <a:solidFill>
            <a:schemeClr val="accent1">
              <a:lumMod val="60000"/>
              <a:lumOff val="40000"/>
            </a:schemeClr>
          </a:solidFill>
          <a:ln w="57150">
            <a:solidFill>
              <a:srgbClr val="0070C0"/>
            </a:solidFill>
            <a:miter lim="800000"/>
            <a:headEnd/>
            <a:tailEnd/>
          </a:ln>
        </p:spPr>
        <p:txBody>
          <a:bodyPr/>
          <a:lstStyle/>
          <a:p>
            <a:pPr algn="ctr"/>
            <a:r>
              <a:rPr lang="ja-JP" altLang="en-US" sz="4000" b="0" dirty="0">
                <a:latin typeface="メイリオ" panose="020B0604030504040204" pitchFamily="50" charset="-128"/>
                <a:ea typeface="メイリオ" panose="020B0604030504040204" pitchFamily="50" charset="-128"/>
              </a:rPr>
              <a:t>それでは！</a:t>
            </a:r>
            <a:endParaRPr lang="en-US" altLang="ja-JP" sz="4000" b="0" dirty="0">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実際に、自分のグループ</a:t>
            </a:r>
            <a:r>
              <a:rPr lang="ja-JP" altLang="en-US" sz="4000" dirty="0">
                <a:latin typeface="メイリオ" panose="020B0604030504040204" pitchFamily="50" charset="-128"/>
                <a:ea typeface="メイリオ" panose="020B0604030504040204" pitchFamily="50" charset="-128"/>
              </a:rPr>
              <a:t>で</a:t>
            </a:r>
            <a:endParaRPr lang="ja-JP" altLang="en-US" sz="4000" b="0" dirty="0">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サービス担当者会議を</a:t>
            </a:r>
            <a:r>
              <a:rPr lang="ja-JP" altLang="en-US" sz="4000" dirty="0">
                <a:latin typeface="メイリオ" panose="020B0604030504040204" pitchFamily="50" charset="-128"/>
                <a:ea typeface="メイリオ" panose="020B0604030504040204" pitchFamily="50" charset="-128"/>
              </a:rPr>
              <a:t>体験しよう！</a:t>
            </a:r>
            <a:endParaRPr lang="ja-JP" altLang="ja-JP" sz="4000" b="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D8488E4-BDD5-BA40-A9D6-394FBD49E52F}"/>
              </a:ext>
            </a:extLst>
          </p:cNvPr>
          <p:cNvSpPr>
            <a:spLocks noGrp="1"/>
          </p:cNvSpPr>
          <p:nvPr>
            <p:ph type="sldNum" sz="quarter" idx="12"/>
          </p:nvPr>
        </p:nvSpPr>
        <p:spPr/>
        <p:txBody>
          <a:bodyPr/>
          <a:lstStyle/>
          <a:p>
            <a:fld id="{A91C993B-A9DA-4951-8332-1A7E62C84861}" type="slidenum">
              <a:rPr kumimoji="1" lang="ja-JP" altLang="en-US" smtClean="0"/>
              <a:t>30</a:t>
            </a:fld>
            <a:endParaRPr kumimoji="1" lang="ja-JP" altLang="en-US"/>
          </a:p>
        </p:txBody>
      </p:sp>
    </p:spTree>
    <p:extLst>
      <p:ext uri="{BB962C8B-B14F-4D97-AF65-F5344CB8AC3E}">
        <p14:creationId xmlns:p14="http://schemas.microsoft.com/office/powerpoint/2010/main" val="6556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タイトル 1"/>
          <p:cNvSpPr txBox="1"/>
          <p:nvPr/>
        </p:nvSpPr>
        <p:spPr>
          <a:xfrm>
            <a:off x="126999" y="138879"/>
            <a:ext cx="11742948" cy="680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担当者会議のロールプレイ　　１０：３０分まで　</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05" name="コンテンツ プレースホルダー 7"/>
          <p:cNvSpPr>
            <a:spLocks noGrp="1"/>
          </p:cNvSpPr>
          <p:nvPr>
            <p:ph idx="1"/>
          </p:nvPr>
        </p:nvSpPr>
        <p:spPr>
          <a:xfrm>
            <a:off x="509728" y="819689"/>
            <a:ext cx="10977489" cy="5899432"/>
          </a:xfrm>
          <a:ln w="76200">
            <a:noFill/>
          </a:ln>
        </p:spPr>
        <p:txBody>
          <a:bodyPr>
            <a:noAutofit/>
          </a:bodyPr>
          <a:lstStyle/>
          <a:p>
            <a:pPr marL="0" indent="0">
              <a:buNone/>
            </a:pPr>
            <a:r>
              <a:rPr kumimoji="1" lang="ja-JP" altLang="en-US" sz="3600" b="0" dirty="0">
                <a:latin typeface="メイリオ" panose="020B0604030504040204" pitchFamily="50" charset="-128"/>
                <a:ea typeface="メイリオ" panose="020B0604030504040204" pitchFamily="50" charset="-128"/>
              </a:rPr>
              <a:t>＜進め方＞</a:t>
            </a:r>
            <a:endParaRPr kumimoji="1" lang="en-US" altLang="ja-JP" sz="36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①それぞれのグループで１回１０分</a:t>
            </a:r>
            <a:r>
              <a:rPr lang="en-US" altLang="ja-JP" sz="3000" b="0" dirty="0">
                <a:latin typeface="メイリオ" panose="020B0604030504040204" pitchFamily="50" charset="-128"/>
                <a:ea typeface="メイリオ" panose="020B0604030504040204" pitchFamily="50" charset="-128"/>
              </a:rPr>
              <a:t>×2</a:t>
            </a:r>
            <a:r>
              <a:rPr lang="ja-JP" altLang="en-US" sz="3000" b="0" dirty="0">
                <a:latin typeface="メイリオ" panose="020B0604030504040204" pitchFamily="50" charset="-128"/>
                <a:ea typeface="メイリオ" panose="020B0604030504040204" pitchFamily="50" charset="-128"/>
              </a:rPr>
              <a:t>回ロールプレイを行ないます。</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②ファシリテーターの方は、観察者役＆助言者となります。</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③配役決め（</a:t>
            </a:r>
            <a:r>
              <a:rPr lang="en-US" altLang="ja-JP" sz="3000" b="0" dirty="0">
                <a:latin typeface="メイリオ" panose="020B0604030504040204" pitchFamily="50" charset="-128"/>
                <a:ea typeface="メイリオ" panose="020B0604030504040204" pitchFamily="50" charset="-128"/>
              </a:rPr>
              <a:t>2</a:t>
            </a:r>
            <a:r>
              <a:rPr lang="ja-JP" altLang="en-US" sz="3000" b="0" dirty="0">
                <a:latin typeface="メイリオ" panose="020B0604030504040204" pitchFamily="50" charset="-128"/>
                <a:ea typeface="メイリオ" panose="020B0604030504040204" pitchFamily="50" charset="-128"/>
              </a:rPr>
              <a:t>回分）、打合せ、準備　（</a:t>
            </a:r>
            <a:r>
              <a:rPr lang="en-US" altLang="ja-JP" sz="3000" b="0" dirty="0">
                <a:latin typeface="メイリオ" panose="020B0604030504040204" pitchFamily="50" charset="-128"/>
                <a:ea typeface="メイリオ" panose="020B0604030504040204" pitchFamily="50" charset="-128"/>
              </a:rPr>
              <a:t>5</a:t>
            </a:r>
            <a:r>
              <a:rPr lang="ja-JP" altLang="en-US" sz="3000" b="0" dirty="0">
                <a:latin typeface="メイリオ" panose="020B0604030504040204" pitchFamily="50" charset="-128"/>
                <a:ea typeface="メイリオ" panose="020B0604030504040204" pitchFamily="50" charset="-128"/>
              </a:rPr>
              <a:t>分）</a:t>
            </a:r>
            <a:endParaRPr lang="en-US" altLang="ja-JP" sz="300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④事務局の合図で全グループ同時にスタート（</a:t>
            </a:r>
            <a:r>
              <a:rPr lang="en-US" altLang="ja-JP" sz="3000" b="0" dirty="0">
                <a:latin typeface="メイリオ" panose="020B0604030504040204" pitchFamily="50" charset="-128"/>
                <a:ea typeface="メイリオ" panose="020B0604030504040204" pitchFamily="50" charset="-128"/>
              </a:rPr>
              <a:t>1</a:t>
            </a:r>
            <a:r>
              <a:rPr lang="ja-JP" altLang="en-US" sz="3000" dirty="0">
                <a:latin typeface="メイリオ" panose="020B0604030504040204" pitchFamily="50" charset="-128"/>
                <a:ea typeface="メイリオ" panose="020B0604030504040204" pitchFamily="50" charset="-128"/>
              </a:rPr>
              <a:t>０</a:t>
            </a:r>
            <a:r>
              <a:rPr lang="ja-JP" altLang="en-US" sz="3000" b="0" dirty="0">
                <a:latin typeface="メイリオ" panose="020B0604030504040204" pitchFamily="50" charset="-128"/>
                <a:ea typeface="メイリオ" panose="020B0604030504040204" pitchFamily="50" charset="-128"/>
              </a:rPr>
              <a:t>分</a:t>
            </a:r>
            <a:r>
              <a:rPr lang="en-US" altLang="ja-JP" sz="3000" b="0" dirty="0">
                <a:latin typeface="メイリオ" panose="020B0604030504040204" pitchFamily="50" charset="-128"/>
                <a:ea typeface="メイリオ" panose="020B0604030504040204" pitchFamily="50" charset="-128"/>
              </a:rPr>
              <a:t>×2</a:t>
            </a:r>
            <a:r>
              <a:rPr lang="ja-JP" altLang="en-US" sz="3000" b="0" dirty="0">
                <a:latin typeface="メイリオ" panose="020B0604030504040204" pitchFamily="50" charset="-128"/>
                <a:ea typeface="メイリオ" panose="020B0604030504040204" pitchFamily="50" charset="-128"/>
              </a:rPr>
              <a:t>回）</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rPr>
              <a:t>　</a:t>
            </a:r>
            <a:r>
              <a:rPr lang="en-US" altLang="ja-JP"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時間の都合上、自己紹介は省きます</a:t>
            </a:r>
            <a:r>
              <a:rPr lang="ja-JP" altLang="en-US" b="0" u="sng" dirty="0">
                <a:solidFill>
                  <a:srgbClr val="FF0000"/>
                </a:solidFill>
                <a:latin typeface="メイリオ" panose="020B0604030504040204" pitchFamily="50" charset="-128"/>
                <a:ea typeface="メイリオ" panose="020B0604030504040204" pitchFamily="50" charset="-128"/>
              </a:rPr>
              <a:t>。</a:t>
            </a:r>
            <a:endParaRPr b="0" u="sng"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⑤</a:t>
            </a:r>
            <a:r>
              <a:rPr lang="ja-JP" altLang="en-US" sz="3000" b="0" dirty="0">
                <a:latin typeface="メイリオ" panose="020B0604030504040204" pitchFamily="50" charset="-128"/>
                <a:ea typeface="メイリオ" panose="020B0604030504040204" pitchFamily="50" charset="-128"/>
              </a:rPr>
              <a:t>ロールプレイ後、グループで振り返ります。(１０分)</a:t>
            </a:r>
          </a:p>
          <a:p>
            <a:pPr marL="0" indent="0">
              <a:buNone/>
            </a:pPr>
            <a:r>
              <a:rPr lang="ja-JP" altLang="en-US" sz="3000" b="0" dirty="0">
                <a:latin typeface="メイリオ" panose="020B0604030504040204" pitchFamily="50" charset="-128"/>
                <a:ea typeface="メイリオ" panose="020B0604030504040204" pitchFamily="50" charset="-128"/>
              </a:rPr>
              <a:t>　</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場所は県二さん自宅の設定です。参加者みんながそろい、席に着いたという時点からのロールプレイです。</a:t>
            </a:r>
          </a:p>
        </p:txBody>
      </p:sp>
      <p:sp>
        <p:nvSpPr>
          <p:cNvPr id="2" name="スライド番号プレースホルダー 1">
            <a:extLst>
              <a:ext uri="{FF2B5EF4-FFF2-40B4-BE49-F238E27FC236}">
                <a16:creationId xmlns:a16="http://schemas.microsoft.com/office/drawing/2014/main" id="{E5A17149-8694-F22E-446F-6B12C9E3A232}"/>
              </a:ext>
            </a:extLst>
          </p:cNvPr>
          <p:cNvSpPr>
            <a:spLocks noGrp="1"/>
          </p:cNvSpPr>
          <p:nvPr>
            <p:ph type="sldNum" sz="quarter" idx="12"/>
          </p:nvPr>
        </p:nvSpPr>
        <p:spPr/>
        <p:txBody>
          <a:bodyPr/>
          <a:lstStyle/>
          <a:p>
            <a:fld id="{A91C993B-A9DA-4951-8332-1A7E62C84861}" type="slidenum">
              <a:rPr kumimoji="1" lang="ja-JP" altLang="en-US" smtClean="0"/>
              <a:t>31</a:t>
            </a:fld>
            <a:endParaRPr kumimoji="1" lang="ja-JP" altLang="en-US"/>
          </a:p>
        </p:txBody>
      </p:sp>
    </p:spTree>
    <p:extLst>
      <p:ext uri="{BB962C8B-B14F-4D97-AF65-F5344CB8AC3E}">
        <p14:creationId xmlns:p14="http://schemas.microsoft.com/office/powerpoint/2010/main" val="3295515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 name="タイトル 1"/>
          <p:cNvSpPr>
            <a:spLocks noGrp="1"/>
          </p:cNvSpPr>
          <p:nvPr>
            <p:ph type="ctrTitle"/>
          </p:nvPr>
        </p:nvSpPr>
        <p:spPr>
          <a:xfrm>
            <a:off x="484534" y="647343"/>
            <a:ext cx="8454937" cy="596900"/>
          </a:xfrm>
        </p:spPr>
        <p:txBody>
          <a:bodyPr>
            <a:noAutofit/>
          </a:bodyPr>
          <a:lstStyle/>
          <a:p>
            <a:pPr algn="l"/>
            <a:r>
              <a:rPr lang="ja-JP" altLang="en-US" sz="3200" b="1" u="sng" dirty="0">
                <a:latin typeface="メイリオ" panose="020B0604030504040204" pitchFamily="50" charset="-128"/>
                <a:ea typeface="メイリオ" panose="020B0604030504040204" pitchFamily="50" charset="-128"/>
              </a:rPr>
              <a:t>サービス担当者会議のポイント</a:t>
            </a:r>
            <a:endParaRPr u="sng" dirty="0">
              <a:latin typeface="メイリオ" panose="020B0604030504040204" pitchFamily="50" charset="-128"/>
              <a:ea typeface="メイリオ" panose="020B0604030504040204" pitchFamily="50" charset="-128"/>
            </a:endParaRPr>
          </a:p>
        </p:txBody>
      </p:sp>
      <p:sp>
        <p:nvSpPr>
          <p:cNvPr id="1513"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514" name="テキスト ボックス 5"/>
          <p:cNvSpPr txBox="1"/>
          <p:nvPr/>
        </p:nvSpPr>
        <p:spPr>
          <a:xfrm>
            <a:off x="458563" y="1689102"/>
            <a:ext cx="10956820" cy="4031873"/>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◎チームで本人の思い、支援の方向性、目標、計画を再確</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認、共有化する。</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◎本人にわかりやすく伝え（専門的な言葉にならない）、</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意思を確認する。</a:t>
            </a: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◎本人の想いの実現に向けて支援するチーム作りの場にす　</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る。</a:t>
            </a:r>
          </a:p>
        </p:txBody>
      </p:sp>
      <p:pic>
        <p:nvPicPr>
          <p:cNvPr id="1515" name="図 2656"/>
          <p:cNvPicPr>
            <a:picLocks noChangeAspect="1"/>
          </p:cNvPicPr>
          <p:nvPr/>
        </p:nvPicPr>
        <p:blipFill>
          <a:blip r:embed="rId3"/>
          <a:stretch>
            <a:fillRect/>
          </a:stretch>
        </p:blipFill>
        <p:spPr>
          <a:xfrm rot="-20640000" flipH="1">
            <a:off x="6377303" y="359890"/>
            <a:ext cx="1155215" cy="1171807"/>
          </a:xfrm>
          <a:prstGeom prst="rect">
            <a:avLst/>
          </a:prstGeom>
        </p:spPr>
      </p:pic>
      <p:sp>
        <p:nvSpPr>
          <p:cNvPr id="1516" name="正方形/長方形 742"/>
          <p:cNvSpPr/>
          <p:nvPr/>
        </p:nvSpPr>
        <p:spPr>
          <a:xfrm>
            <a:off x="484534" y="397941"/>
            <a:ext cx="11329477" cy="61922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1F2D931-147E-17FE-B96F-EDC899CAC329}"/>
              </a:ext>
            </a:extLst>
          </p:cNvPr>
          <p:cNvSpPr>
            <a:spLocks noGrp="1"/>
          </p:cNvSpPr>
          <p:nvPr>
            <p:ph type="sldNum" sz="quarter" idx="12"/>
          </p:nvPr>
        </p:nvSpPr>
        <p:spPr/>
        <p:txBody>
          <a:bodyPr/>
          <a:lstStyle/>
          <a:p>
            <a:fld id="{A91C993B-A9DA-4951-8332-1A7E62C84861}" type="slidenum">
              <a:rPr kumimoji="1" lang="ja-JP" altLang="en-US" smtClean="0"/>
              <a:t>32</a:t>
            </a:fld>
            <a:endParaRPr kumimoji="1" lang="ja-JP" altLang="en-US"/>
          </a:p>
        </p:txBody>
      </p:sp>
    </p:spTree>
    <p:extLst>
      <p:ext uri="{BB962C8B-B14F-4D97-AF65-F5344CB8AC3E}">
        <p14:creationId xmlns:p14="http://schemas.microsoft.com/office/powerpoint/2010/main" val="39203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角丸四角形 1184"/>
          <p:cNvSpPr/>
          <p:nvPr/>
        </p:nvSpPr>
        <p:spPr>
          <a:xfrm>
            <a:off x="2252870" y="1524713"/>
            <a:ext cx="8119855"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モニタリングについて</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１０</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４０</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１２：００</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645F07D-0D5E-6CCC-0F83-417C19708F6B}"/>
              </a:ext>
            </a:extLst>
          </p:cNvPr>
          <p:cNvSpPr>
            <a:spLocks noGrp="1"/>
          </p:cNvSpPr>
          <p:nvPr>
            <p:ph type="sldNum" sz="quarter" idx="12"/>
          </p:nvPr>
        </p:nvSpPr>
        <p:spPr/>
        <p:txBody>
          <a:bodyPr/>
          <a:lstStyle/>
          <a:p>
            <a:fld id="{A91C993B-A9DA-4951-8332-1A7E62C84861}" type="slidenum">
              <a:rPr kumimoji="1" lang="ja-JP" altLang="en-US" smtClean="0"/>
              <a:t>33</a:t>
            </a:fld>
            <a:endParaRPr kumimoji="1" lang="ja-JP" altLang="en-US"/>
          </a:p>
        </p:txBody>
      </p:sp>
    </p:spTree>
    <p:extLst>
      <p:ext uri="{BB962C8B-B14F-4D97-AF65-F5344CB8AC3E}">
        <p14:creationId xmlns:p14="http://schemas.microsoft.com/office/powerpoint/2010/main" val="3003832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正方形/長方形 4"/>
          <p:cNvSpPr/>
          <p:nvPr/>
        </p:nvSpPr>
        <p:spPr>
          <a:xfrm>
            <a:off x="378884"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1539" name="正方形/長方形 5"/>
          <p:cNvSpPr/>
          <p:nvPr/>
        </p:nvSpPr>
        <p:spPr>
          <a:xfrm>
            <a:off x="2839755"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1540" name="正方形/長方形 6"/>
          <p:cNvSpPr/>
          <p:nvPr/>
        </p:nvSpPr>
        <p:spPr>
          <a:xfrm>
            <a:off x="5300625"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1541" name="正方形/長方形 7"/>
          <p:cNvSpPr/>
          <p:nvPr/>
        </p:nvSpPr>
        <p:spPr>
          <a:xfrm>
            <a:off x="2752332" y="4852125"/>
            <a:ext cx="1451365"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1542" name="正方形/長方形 8"/>
          <p:cNvSpPr/>
          <p:nvPr/>
        </p:nvSpPr>
        <p:spPr>
          <a:xfrm>
            <a:off x="7761497" y="3191094"/>
            <a:ext cx="2180352" cy="947838"/>
          </a:xfrm>
          <a:prstGeom prst="rect">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1543" name="正方形/長方形 9"/>
          <p:cNvSpPr/>
          <p:nvPr/>
        </p:nvSpPr>
        <p:spPr>
          <a:xfrm>
            <a:off x="10265649" y="3191094"/>
            <a:ext cx="1359793"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1544" name="直線矢印コネクタ 11"/>
          <p:cNvCxnSpPr>
            <a:stCxn id="1538" idx="3"/>
            <a:endCxn id="1539" idx="1"/>
          </p:cNvCxnSpPr>
          <p:nvPr/>
        </p:nvCxnSpPr>
        <p:spPr>
          <a:xfrm>
            <a:off x="2559236"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5" name="直線矢印コネクタ 13"/>
          <p:cNvCxnSpPr>
            <a:stCxn id="1539" idx="3"/>
            <a:endCxn id="1540" idx="1"/>
          </p:cNvCxnSpPr>
          <p:nvPr/>
        </p:nvCxnSpPr>
        <p:spPr>
          <a:xfrm>
            <a:off x="5020107"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6" name="直線矢印コネクタ 15"/>
          <p:cNvCxnSpPr>
            <a:stCxn id="1540" idx="3"/>
            <a:endCxn id="1542" idx="1"/>
          </p:cNvCxnSpPr>
          <p:nvPr/>
        </p:nvCxnSpPr>
        <p:spPr>
          <a:xfrm flipV="1">
            <a:off x="7480977" y="3665013"/>
            <a:ext cx="28052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7" name="直線矢印コネクタ 17"/>
          <p:cNvCxnSpPr>
            <a:stCxn id="1542" idx="3"/>
            <a:endCxn id="1543" idx="1"/>
          </p:cNvCxnSpPr>
          <p:nvPr/>
        </p:nvCxnSpPr>
        <p:spPr>
          <a:xfrm>
            <a:off x="9941849" y="3665013"/>
            <a:ext cx="32380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8" name="カギ線コネクタ 19"/>
          <p:cNvCxnSpPr>
            <a:stCxn id="1542" idx="0"/>
            <a:endCxn id="1539" idx="0"/>
          </p:cNvCxnSpPr>
          <p:nvPr/>
        </p:nvCxnSpPr>
        <p:spPr>
          <a:xfrm rot="16200000" flipH="1" flipV="1">
            <a:off x="6388726" y="732298"/>
            <a:ext cx="4153" cy="4921743"/>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549" name="角丸四角形 48"/>
          <p:cNvSpPr/>
          <p:nvPr/>
        </p:nvSpPr>
        <p:spPr>
          <a:xfrm>
            <a:off x="1507688"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1550" name="角丸四角形 49"/>
          <p:cNvSpPr/>
          <p:nvPr/>
        </p:nvSpPr>
        <p:spPr>
          <a:xfrm>
            <a:off x="6527089" y="4019087"/>
            <a:ext cx="127573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1551" name="正方形/長方形 50"/>
          <p:cNvSpPr/>
          <p:nvPr/>
        </p:nvSpPr>
        <p:spPr>
          <a:xfrm>
            <a:off x="7077028"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1552" name="正方形/長方形 51"/>
          <p:cNvSpPr/>
          <p:nvPr/>
        </p:nvSpPr>
        <p:spPr>
          <a:xfrm>
            <a:off x="4352804" y="4852125"/>
            <a:ext cx="889151"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1553" name="直線コネクタ 53"/>
          <p:cNvCxnSpPr>
            <a:stCxn id="1539" idx="2"/>
          </p:cNvCxnSpPr>
          <p:nvPr/>
        </p:nvCxnSpPr>
        <p:spPr>
          <a:xfrm flipH="1">
            <a:off x="2752332" y="4143085"/>
            <a:ext cx="11775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54" name="正方形/長方形 54"/>
          <p:cNvSpPr/>
          <p:nvPr/>
        </p:nvSpPr>
        <p:spPr>
          <a:xfrm>
            <a:off x="5372648"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1555" name="直線コネクタ 56"/>
          <p:cNvCxnSpPr/>
          <p:nvPr/>
        </p:nvCxnSpPr>
        <p:spPr>
          <a:xfrm>
            <a:off x="7480977" y="4143085"/>
            <a:ext cx="1161263"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56" name="直線矢印コネクタ 58"/>
          <p:cNvCxnSpPr>
            <a:stCxn id="1541" idx="3"/>
            <a:endCxn id="1552" idx="1"/>
          </p:cNvCxnSpPr>
          <p:nvPr/>
        </p:nvCxnSpPr>
        <p:spPr>
          <a:xfrm>
            <a:off x="4203697" y="5169969"/>
            <a:ext cx="149107"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57" name="直線矢印コネクタ 60"/>
          <p:cNvCxnSpPr>
            <a:stCxn id="1552" idx="3"/>
            <a:endCxn id="1554" idx="1"/>
          </p:cNvCxnSpPr>
          <p:nvPr/>
        </p:nvCxnSpPr>
        <p:spPr>
          <a:xfrm>
            <a:off x="5241955" y="5169969"/>
            <a:ext cx="130693"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58" name="直線矢印コネクタ 62"/>
          <p:cNvCxnSpPr>
            <a:stCxn id="1554" idx="3"/>
            <a:endCxn id="1551" idx="1"/>
          </p:cNvCxnSpPr>
          <p:nvPr/>
        </p:nvCxnSpPr>
        <p:spPr>
          <a:xfrm>
            <a:off x="6937860" y="5178667"/>
            <a:ext cx="139168"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59" name="角丸四角形 63"/>
          <p:cNvSpPr/>
          <p:nvPr/>
        </p:nvSpPr>
        <p:spPr>
          <a:xfrm>
            <a:off x="385656"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1560" name="正方形/長方形 31"/>
          <p:cNvSpPr/>
          <p:nvPr/>
        </p:nvSpPr>
        <p:spPr>
          <a:xfrm>
            <a:off x="8830157"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1561" name="直線コネクタ 34"/>
          <p:cNvCxnSpPr>
            <a:endCxn id="1560" idx="0"/>
          </p:cNvCxnSpPr>
          <p:nvPr/>
        </p:nvCxnSpPr>
        <p:spPr>
          <a:xfrm>
            <a:off x="8830157" y="3940965"/>
            <a:ext cx="782607"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62" name="角丸四角形 47"/>
          <p:cNvSpPr/>
          <p:nvPr/>
        </p:nvSpPr>
        <p:spPr>
          <a:xfrm>
            <a:off x="8489459" y="4019087"/>
            <a:ext cx="1275739"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1563" name="タイトル 2723"/>
          <p:cNvSpPr/>
          <p:nvPr/>
        </p:nvSpPr>
        <p:spPr>
          <a:xfrm>
            <a:off x="378884" y="469480"/>
            <a:ext cx="10515600" cy="1325563"/>
          </a:xfrm>
          <a:prstGeom prst="rect">
            <a:avLst/>
          </a:prstGeom>
        </p:spPr>
        <p:txBody>
          <a:bodyP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kumimoji="1" lang="ja-JP" altLang="en-US" sz="3600" dirty="0">
                <a:solidFill>
                  <a:schemeClr val="tx1"/>
                </a:solidFill>
                <a:latin typeface="メイリオ" panose="020B0604030504040204" pitchFamily="50" charset="-128"/>
                <a:ea typeface="メイリオ" panose="020B0604030504040204" pitchFamily="50" charset="-128"/>
                <a:cs typeface="メイリオ"/>
              </a:rPr>
              <a:t>ケアマネジメントプロセス</a:t>
            </a:r>
            <a:br>
              <a:rPr kumimoji="1" lang="ja-JP" altLang="en-US" sz="3600" dirty="0">
                <a:solidFill>
                  <a:schemeClr val="tx1"/>
                </a:solidFill>
                <a:latin typeface="メイリオ" panose="020B0604030504040204" pitchFamily="50" charset="-128"/>
                <a:ea typeface="メイリオ" panose="020B0604030504040204" pitchFamily="50" charset="-128"/>
                <a:cs typeface="メイリオ"/>
              </a:rPr>
            </a:br>
            <a:r>
              <a:rPr lang="ja-JP" altLang="en-US" sz="3600" dirty="0">
                <a:solidFill>
                  <a:schemeClr val="tx1"/>
                </a:solidFill>
                <a:latin typeface="メイリオ" panose="020B0604030504040204" pitchFamily="50" charset="-128"/>
                <a:ea typeface="メイリオ" panose="020B0604030504040204" pitchFamily="50" charset="-128"/>
                <a:cs typeface="メイリオ"/>
              </a:rPr>
              <a:t>～サービス等利用計画作成の流れ</a:t>
            </a:r>
            <a:endParaRPr kumimoji="1" lang="ja-JP" altLang="en-US" sz="3600" dirty="0">
              <a:solidFill>
                <a:schemeClr val="tx1"/>
              </a:solidFill>
              <a:latin typeface="メイリオ" panose="020B0604030504040204" pitchFamily="50" charset="-128"/>
              <a:ea typeface="メイリオ" panose="020B0604030504040204" pitchFamily="50" charset="-128"/>
              <a:cs typeface="メイリオ"/>
            </a:endParaRPr>
          </a:p>
        </p:txBody>
      </p:sp>
      <p:sp>
        <p:nvSpPr>
          <p:cNvPr id="2" name="スライド番号プレースホルダー 1">
            <a:extLst>
              <a:ext uri="{FF2B5EF4-FFF2-40B4-BE49-F238E27FC236}">
                <a16:creationId xmlns:a16="http://schemas.microsoft.com/office/drawing/2014/main" id="{F354260F-FA27-9644-F5AA-E12C48BFFD0A}"/>
              </a:ext>
            </a:extLst>
          </p:cNvPr>
          <p:cNvSpPr>
            <a:spLocks noGrp="1"/>
          </p:cNvSpPr>
          <p:nvPr>
            <p:ph type="sldNum" sz="quarter" idx="12"/>
          </p:nvPr>
        </p:nvSpPr>
        <p:spPr/>
        <p:txBody>
          <a:bodyPr/>
          <a:lstStyle/>
          <a:p>
            <a:fld id="{A91C993B-A9DA-4951-8332-1A7E62C84861}" type="slidenum">
              <a:rPr kumimoji="1" lang="ja-JP" altLang="en-US" smtClean="0"/>
              <a:t>34</a:t>
            </a:fld>
            <a:endParaRPr kumimoji="1" lang="ja-JP" altLang="en-US"/>
          </a:p>
        </p:txBody>
      </p:sp>
      <p:sp>
        <p:nvSpPr>
          <p:cNvPr id="3" name="テキスト ボックス 2">
            <a:extLst>
              <a:ext uri="{FF2B5EF4-FFF2-40B4-BE49-F238E27FC236}">
                <a16:creationId xmlns:a16="http://schemas.microsoft.com/office/drawing/2014/main" id="{0F19A483-1FBE-51C1-1EF4-A7B0E17CDA10}"/>
              </a:ext>
            </a:extLst>
          </p:cNvPr>
          <p:cNvSpPr txBox="1"/>
          <p:nvPr/>
        </p:nvSpPr>
        <p:spPr>
          <a:xfrm>
            <a:off x="9439668" y="5487813"/>
            <a:ext cx="2362055" cy="1323439"/>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P148</a:t>
            </a:r>
            <a:r>
              <a:rPr lang="ja-JP" altLang="en-US" sz="2000" dirty="0"/>
              <a:t>～</a:t>
            </a:r>
            <a:r>
              <a:rPr lang="en-US" altLang="ja-JP" sz="2000" dirty="0"/>
              <a:t>151</a:t>
            </a:r>
          </a:p>
          <a:p>
            <a:r>
              <a:rPr lang="en-US" altLang="ja-JP" sz="2000" dirty="0"/>
              <a:t>P204</a:t>
            </a:r>
          </a:p>
          <a:p>
            <a:r>
              <a:rPr kumimoji="1" lang="en-US" altLang="ja-JP" sz="2000" dirty="0"/>
              <a:t>P238</a:t>
            </a:r>
            <a:r>
              <a:rPr kumimoji="1" lang="ja-JP" altLang="en-US" sz="2000" dirty="0"/>
              <a:t>～</a:t>
            </a:r>
            <a:r>
              <a:rPr kumimoji="1" lang="en-US" altLang="ja-JP" sz="2000" dirty="0"/>
              <a:t>242</a:t>
            </a:r>
            <a:endParaRPr kumimoji="1" lang="ja-JP" altLang="en-US" sz="2000" dirty="0"/>
          </a:p>
        </p:txBody>
      </p:sp>
    </p:spTree>
    <p:extLst>
      <p:ext uri="{BB962C8B-B14F-4D97-AF65-F5344CB8AC3E}">
        <p14:creationId xmlns:p14="http://schemas.microsoft.com/office/powerpoint/2010/main" val="2797639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571" name="テキスト ボックス 2725"/>
          <p:cNvSpPr txBox="1"/>
          <p:nvPr/>
        </p:nvSpPr>
        <p:spPr>
          <a:xfrm>
            <a:off x="980793" y="1193801"/>
            <a:ext cx="10666922" cy="4030980"/>
          </a:xfrm>
          <a:prstGeom prst="rect">
            <a:avLst/>
          </a:prstGeom>
          <a:noFill/>
        </p:spPr>
        <p:txBody>
          <a:bodyPr wrap="square" rtlCol="0">
            <a:spAutoFit/>
          </a:bodyPr>
          <a:lstStyle/>
          <a:p>
            <a:r>
              <a:rPr kumimoji="1" lang="ja-JP" altLang="en-US" sz="4000" b="1" u="sng" dirty="0">
                <a:solidFill>
                  <a:srgbClr val="C00000"/>
                </a:solidFill>
                <a:latin typeface="メイリオ" panose="020B0604030504040204" pitchFamily="50" charset="-128"/>
                <a:ea typeface="メイリオ" panose="020B0604030504040204" pitchFamily="50" charset="-128"/>
                <a:cs typeface="メイリオ"/>
              </a:rPr>
              <a:t>モニタリングの意味</a:t>
            </a:r>
            <a:endParaRPr kumimoji="1" lang="en-US" altLang="ja-JP" sz="3600" b="1" u="sng" dirty="0">
              <a:solidFill>
                <a:srgbClr val="C00000"/>
              </a:solidFill>
              <a:latin typeface="メイリオ" panose="020B0604030504040204" pitchFamily="50" charset="-128"/>
              <a:ea typeface="メイリオ" panose="020B0604030504040204" pitchFamily="50" charset="-128"/>
              <a:cs typeface="メイリオ"/>
            </a:endParaRPr>
          </a:p>
          <a:p>
            <a:endParaRPr kumimoji="1" lang="ja-JP" altLang="en-US" sz="3600" b="1" u="sng" dirty="0">
              <a:latin typeface="メイリオ" panose="020B0604030504040204" pitchFamily="50" charset="-128"/>
              <a:ea typeface="メイリオ" panose="020B0604030504040204" pitchFamily="50" charset="-128"/>
              <a:cs typeface="メイリオ"/>
            </a:endParaRPr>
          </a:p>
          <a:p>
            <a:pPr>
              <a:lnSpc>
                <a:spcPct val="100000"/>
              </a:lnSpc>
            </a:pPr>
            <a:r>
              <a:rPr kumimoji="1" lang="ja-JP" altLang="en-US" sz="3600" b="1" dirty="0">
                <a:latin typeface="メイリオ" panose="020B0604030504040204" pitchFamily="50" charset="-128"/>
                <a:ea typeface="メイリオ" panose="020B0604030504040204" pitchFamily="50" charset="-128"/>
                <a:cs typeface="メイリオ"/>
              </a:rPr>
              <a:t>　①　決められたサービスや支援内容が計画</a:t>
            </a:r>
            <a:endParaRPr kumimoji="1" lang="en-US" altLang="ja-JP" sz="3600" b="1" dirty="0">
              <a:latin typeface="メイリオ" panose="020B0604030504040204" pitchFamily="50" charset="-128"/>
              <a:ea typeface="メイリオ" panose="020B0604030504040204" pitchFamily="50" charset="-128"/>
              <a:cs typeface="メイリオ"/>
            </a:endParaRPr>
          </a:p>
          <a:p>
            <a:pPr>
              <a:lnSpc>
                <a:spcPct val="100000"/>
              </a:lnSpc>
            </a:pPr>
            <a:r>
              <a:rPr kumimoji="1" lang="ja-JP" altLang="en-US" sz="3600" b="1" dirty="0">
                <a:latin typeface="メイリオ" panose="020B0604030504040204" pitchFamily="50" charset="-128"/>
                <a:ea typeface="メイリオ" panose="020B0604030504040204" pitchFamily="50" charset="-128"/>
                <a:cs typeface="メイリオ"/>
              </a:rPr>
              <a:t>　　　どおり提供されているかどうか</a:t>
            </a:r>
            <a:endParaRPr kumimoji="1" lang="en-US" altLang="ja-JP" sz="3600" b="1" dirty="0">
              <a:latin typeface="メイリオ" panose="020B0604030504040204" pitchFamily="50" charset="-128"/>
              <a:ea typeface="メイリオ" panose="020B0604030504040204" pitchFamily="50" charset="-128"/>
              <a:cs typeface="メイリオ"/>
            </a:endParaRPr>
          </a:p>
          <a:p>
            <a:pPr>
              <a:lnSpc>
                <a:spcPct val="100000"/>
              </a:lnSpc>
            </a:pPr>
            <a:endParaRPr kumimoji="1" lang="en-US" sz="3600" b="1" dirty="0">
              <a:latin typeface="メイリオ" panose="020B0604030504040204" pitchFamily="50" charset="-128"/>
              <a:ea typeface="メイリオ" panose="020B0604030504040204" pitchFamily="50" charset="-128"/>
            </a:endParaRPr>
          </a:p>
          <a:p>
            <a:pPr>
              <a:lnSpc>
                <a:spcPct val="100000"/>
              </a:lnSpc>
            </a:pPr>
            <a:r>
              <a:rPr kumimoji="1" lang="ja-JP" altLang="en-US" sz="3600" b="1" dirty="0">
                <a:latin typeface="メイリオ" panose="020B0604030504040204" pitchFamily="50" charset="-128"/>
                <a:ea typeface="メイリオ" panose="020B0604030504040204" pitchFamily="50" charset="-128"/>
              </a:rPr>
              <a:t>　②　本人の状況の変化やニーズの変化が</a:t>
            </a:r>
            <a:endParaRPr kumimoji="1" lang="en-US" altLang="ja-JP" sz="3600" b="1" dirty="0">
              <a:latin typeface="メイリオ" panose="020B0604030504040204" pitchFamily="50" charset="-128"/>
              <a:ea typeface="メイリオ" panose="020B0604030504040204" pitchFamily="50" charset="-128"/>
            </a:endParaRPr>
          </a:p>
          <a:p>
            <a:pPr>
              <a:lnSpc>
                <a:spcPct val="100000"/>
              </a:lnSpc>
            </a:pPr>
            <a:r>
              <a:rPr kumimoji="1" lang="ja-JP" altLang="en-US" sz="3600" b="1" dirty="0">
                <a:latin typeface="メイリオ" panose="020B0604030504040204" pitchFamily="50" charset="-128"/>
                <a:ea typeface="メイリオ" panose="020B0604030504040204" pitchFamily="50" charset="-128"/>
              </a:rPr>
              <a:t>　　　ないかどうか</a:t>
            </a:r>
            <a:endParaRPr sz="32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B000ED3-9DF0-D5E3-9184-25F1B9817808}"/>
              </a:ext>
            </a:extLst>
          </p:cNvPr>
          <p:cNvSpPr>
            <a:spLocks noGrp="1"/>
          </p:cNvSpPr>
          <p:nvPr>
            <p:ph type="sldNum" sz="quarter" idx="12"/>
          </p:nvPr>
        </p:nvSpPr>
        <p:spPr/>
        <p:txBody>
          <a:bodyPr/>
          <a:lstStyle/>
          <a:p>
            <a:fld id="{A91C993B-A9DA-4951-8332-1A7E62C84861}" type="slidenum">
              <a:rPr kumimoji="1" lang="ja-JP" altLang="en-US" smtClean="0"/>
              <a:t>35</a:t>
            </a:fld>
            <a:endParaRPr kumimoji="1" lang="ja-JP" altLang="en-US"/>
          </a:p>
        </p:txBody>
      </p:sp>
      <p:sp>
        <p:nvSpPr>
          <p:cNvPr id="4" name="テキスト ボックス 3">
            <a:extLst>
              <a:ext uri="{FF2B5EF4-FFF2-40B4-BE49-F238E27FC236}">
                <a16:creationId xmlns:a16="http://schemas.microsoft.com/office/drawing/2014/main" id="{9F0B43C1-A125-01B1-CC70-1B3B005FF18C}"/>
              </a:ext>
            </a:extLst>
          </p:cNvPr>
          <p:cNvSpPr txBox="1"/>
          <p:nvPr/>
        </p:nvSpPr>
        <p:spPr>
          <a:xfrm>
            <a:off x="8042409" y="5217995"/>
            <a:ext cx="3311391" cy="707886"/>
          </a:xfrm>
          <a:prstGeom prst="rect">
            <a:avLst/>
          </a:prstGeom>
          <a:noFill/>
        </p:spPr>
        <p:txBody>
          <a:bodyPr wrap="square" rtlCol="0">
            <a:spAutoFit/>
          </a:bodyPr>
          <a:lstStyle/>
          <a:p>
            <a:r>
              <a:rPr kumimoji="1" lang="ja-JP" altLang="en-US" sz="2000" dirty="0"/>
              <a:t>（参考）</a:t>
            </a:r>
            <a:endParaRPr kumimoji="1" lang="en-US" altLang="ja-JP" sz="2000" dirty="0"/>
          </a:p>
          <a:p>
            <a:r>
              <a:rPr lang="ja-JP" altLang="en-US" sz="2000" dirty="0"/>
              <a:t>モニタリング</a:t>
            </a:r>
            <a:r>
              <a:rPr kumimoji="1" lang="ja-JP" altLang="en-US" sz="2000" dirty="0"/>
              <a:t>のポイント集</a:t>
            </a:r>
          </a:p>
        </p:txBody>
      </p:sp>
    </p:spTree>
    <p:extLst>
      <p:ext uri="{BB962C8B-B14F-4D97-AF65-F5344CB8AC3E}">
        <p14:creationId xmlns:p14="http://schemas.microsoft.com/office/powerpoint/2010/main" val="2052199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6" name="Picture 3"/>
          <p:cNvPicPr>
            <a:picLocks noChangeAspect="1" noChangeArrowheads="1"/>
          </p:cNvPicPr>
          <p:nvPr/>
        </p:nvPicPr>
        <p:blipFill>
          <a:blip r:embed="rId3"/>
          <a:stretch>
            <a:fillRect/>
          </a:stretch>
        </p:blipFill>
        <p:spPr>
          <a:xfrm>
            <a:off x="365189" y="655323"/>
            <a:ext cx="11419937" cy="2610033"/>
          </a:xfrm>
          <a:prstGeom prst="rect">
            <a:avLst/>
          </a:prstGeom>
          <a:noFill/>
          <a:ln w="9525">
            <a:solidFill>
              <a:schemeClr val="tx1"/>
            </a:solidFill>
            <a:miter lim="800000"/>
            <a:headEnd/>
            <a:tailEnd/>
          </a:ln>
        </p:spPr>
      </p:pic>
      <p:sp>
        <p:nvSpPr>
          <p:cNvPr id="1648" name="スライド番号プレースホルダ 2"/>
          <p:cNvSpPr>
            <a:spLocks noGrp="1"/>
          </p:cNvSpPr>
          <p:nvPr>
            <p:ph type="sldNum" sz="quarter" idx="12"/>
          </p:nvPr>
        </p:nvSpPr>
        <p:spPr/>
        <p:txBody>
          <a:bodyPr/>
          <a:lstStyle/>
          <a:p>
            <a:fld id="{5FD889E0-CAB2-4699-909D-B9A88D47ACBE}" type="slidenum">
              <a:rPr lang="en-US" smtClean="0"/>
              <a:pPr/>
              <a:t>36</a:t>
            </a:fld>
            <a:endParaRPr lang="en-US"/>
          </a:p>
        </p:txBody>
      </p:sp>
      <p:sp>
        <p:nvSpPr>
          <p:cNvPr id="1649" name="Rectangle 2"/>
          <p:cNvSpPr txBox="1">
            <a:spLocks noChangeArrowheads="1"/>
          </p:cNvSpPr>
          <p:nvPr/>
        </p:nvSpPr>
        <p:spPr>
          <a:xfrm>
            <a:off x="351521" y="132298"/>
            <a:ext cx="11184467" cy="457200"/>
          </a:xfrm>
          <a:prstGeom prst="rect">
            <a:avLst/>
          </a:prstGeom>
          <a:noFill/>
        </p:spPr>
        <p:txBody>
          <a:bodyPr vert="horz" lIns="91440" tIns="45720" rIns="91440" bIns="45720" rtlCol="0" anchor="ctr">
            <a:normAutofit/>
          </a:bodyPr>
          <a:lstStyle/>
          <a:p>
            <a:pPr lvl="0">
              <a:spcBef>
                <a:spcPct val="0"/>
              </a:spcBef>
              <a:defRPr/>
            </a:pPr>
            <a:r>
              <a:rPr kumimoji="1" lang="ja-JP" altLang="en-US" sz="1600" u="sng" dirty="0">
                <a:latin typeface="HGP創英角ﾎﾟｯﾌﾟ体" panose="040B0A00000000000000" pitchFamily="50" charset="-128"/>
                <a:ea typeface="HGP創英角ﾎﾟｯﾌﾟ体" panose="040B0A00000000000000" pitchFamily="50" charset="-128"/>
                <a:cs typeface="メイリオ"/>
              </a:rPr>
              <a:t>モニタリング報告書作成上の留意点</a:t>
            </a:r>
          </a:p>
        </p:txBody>
      </p:sp>
      <p:sp>
        <p:nvSpPr>
          <p:cNvPr id="1650" name="テキスト ボックス 21"/>
          <p:cNvSpPr txBox="1"/>
          <p:nvPr/>
        </p:nvSpPr>
        <p:spPr>
          <a:xfrm>
            <a:off x="1636357" y="3328178"/>
            <a:ext cx="10150769" cy="415498"/>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サービス提供の内容、頻度、事業者としての意見等について、サービス提供事業所から聞き取り、記載する。</a:t>
            </a:r>
          </a:p>
          <a:p>
            <a:r>
              <a:rPr kumimoji="1" lang="ja-JP" altLang="en-US" sz="1050" dirty="0">
                <a:latin typeface="メイリオ" pitchFamily="50" charset="-128"/>
                <a:ea typeface="メイリオ" pitchFamily="50" charset="-128"/>
                <a:cs typeface="メイリオ" pitchFamily="50" charset="-128"/>
              </a:rPr>
              <a:t>○ 前記の聞き取りについて、「いつ」「誰に」「どのように」確認したか記載する。</a:t>
            </a:r>
          </a:p>
        </p:txBody>
      </p:sp>
      <p:sp>
        <p:nvSpPr>
          <p:cNvPr id="1651" name="テキスト ボックス 22"/>
          <p:cNvSpPr txBox="1"/>
          <p:nvPr/>
        </p:nvSpPr>
        <p:spPr>
          <a:xfrm>
            <a:off x="1626393" y="4240220"/>
            <a:ext cx="10160733" cy="577081"/>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利用者、サービス提供事業者からの聞き取りや相談支援専門員としての見立てを踏まえ、サービス等調整会議で支援目標</a:t>
            </a:r>
          </a:p>
          <a:p>
            <a:r>
              <a:rPr kumimoji="1" lang="ja-JP" altLang="en-US" sz="1050" dirty="0">
                <a:latin typeface="メイリオ" pitchFamily="50" charset="-128"/>
                <a:ea typeface="メイリオ" pitchFamily="50" charset="-128"/>
                <a:cs typeface="メイリオ" pitchFamily="50" charset="-128"/>
              </a:rPr>
              <a:t>　の達成度について関係者全員で評価した結果を記載する。</a:t>
            </a:r>
          </a:p>
          <a:p>
            <a:r>
              <a:rPr kumimoji="1" lang="ja-JP" altLang="en-US" sz="1050" dirty="0">
                <a:latin typeface="メイリオ" pitchFamily="50" charset="-128"/>
                <a:ea typeface="メイリオ" pitchFamily="50" charset="-128"/>
                <a:cs typeface="メイリオ" pitchFamily="50" charset="-128"/>
              </a:rPr>
              <a:t>○ 未達成の支援目標については、サービス等調整会議において今後達成するための具体的な方策を検討する。</a:t>
            </a:r>
          </a:p>
        </p:txBody>
      </p:sp>
      <p:sp>
        <p:nvSpPr>
          <p:cNvPr id="1652" name="テキスト ボックス 23"/>
          <p:cNvSpPr txBox="1"/>
          <p:nvPr/>
        </p:nvSpPr>
        <p:spPr>
          <a:xfrm>
            <a:off x="1626393" y="4865309"/>
            <a:ext cx="10160733" cy="1707267"/>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利用者、サービス提供事業者からの聞き取りや相談支援専門員としての見立てを踏まえ、利用者ニーズ、関係機関の支援、</a:t>
            </a:r>
          </a:p>
          <a:p>
            <a:r>
              <a:rPr kumimoji="1" lang="ja-JP" altLang="en-US" sz="1050" dirty="0">
                <a:latin typeface="メイリオ" pitchFamily="50" charset="-128"/>
                <a:ea typeface="メイリオ" pitchFamily="50" charset="-128"/>
                <a:cs typeface="メイリオ" pitchFamily="50" charset="-128"/>
              </a:rPr>
              <a:t>　ライフステージ等に変化がないかを確認し、計画変更の必要性についてサービス等調整会議において評価し、その結果を</a:t>
            </a:r>
          </a:p>
          <a:p>
            <a:r>
              <a:rPr kumimoji="1" lang="ja-JP" altLang="en-US" sz="1050" dirty="0">
                <a:latin typeface="メイリオ" pitchFamily="50" charset="-128"/>
                <a:ea typeface="メイリオ" pitchFamily="50" charset="-128"/>
                <a:cs typeface="メイリオ" pitchFamily="50" charset="-128"/>
              </a:rPr>
              <a:t>　記載する。</a:t>
            </a:r>
          </a:p>
          <a:p>
            <a:r>
              <a:rPr kumimoji="1" lang="ja-JP" altLang="en-US" sz="1050" dirty="0">
                <a:latin typeface="メイリオ" pitchFamily="50" charset="-128"/>
                <a:ea typeface="メイリオ" pitchFamily="50" charset="-128"/>
                <a:cs typeface="メイリオ" pitchFamily="50" charset="-128"/>
              </a:rPr>
              <a:t>○ 計画変更の必要性がある場合、サービス種類・サービス量・週間計画の何を変更するか確認し、留意事項に具体的な変更</a:t>
            </a:r>
          </a:p>
          <a:p>
            <a:r>
              <a:rPr kumimoji="1" lang="ja-JP" altLang="en-US" sz="1050" dirty="0">
                <a:latin typeface="メイリオ" pitchFamily="50" charset="-128"/>
                <a:ea typeface="メイリオ" pitchFamily="50" charset="-128"/>
                <a:cs typeface="メイリオ" pitchFamily="50" charset="-128"/>
              </a:rPr>
              <a:t>　内容を記載する。</a:t>
            </a:r>
          </a:p>
          <a:p>
            <a:r>
              <a:rPr kumimoji="1" lang="ja-JP" altLang="en-US" sz="1050" dirty="0">
                <a:latin typeface="メイリオ" pitchFamily="50" charset="-128"/>
                <a:ea typeface="メイリオ" pitchFamily="50" charset="-128"/>
                <a:cs typeface="メイリオ" pitchFamily="50" charset="-128"/>
              </a:rPr>
              <a:t>○ 新たな課題が生まれた場合、サービスの種類・量の変更を検討する。また、留意事項に新たな課題に対応した支援目標の</a:t>
            </a:r>
          </a:p>
          <a:p>
            <a:r>
              <a:rPr kumimoji="1" lang="ja-JP" altLang="en-US" sz="1050" dirty="0">
                <a:latin typeface="メイリオ" pitchFamily="50" charset="-128"/>
                <a:ea typeface="メイリオ" pitchFamily="50" charset="-128"/>
                <a:cs typeface="メイリオ" pitchFamily="50" charset="-128"/>
              </a:rPr>
              <a:t>　追加理由、具体的なサービス種類・量の変更概要について記載する。</a:t>
            </a:r>
          </a:p>
          <a:p>
            <a:r>
              <a:rPr kumimoji="1" lang="ja-JP" altLang="en-US" sz="1050" dirty="0">
                <a:latin typeface="メイリオ" pitchFamily="50" charset="-128"/>
                <a:ea typeface="メイリオ" pitchFamily="50" charset="-128"/>
                <a:cs typeface="メイリオ" pitchFamily="50" charset="-128"/>
              </a:rPr>
              <a:t>○ 支援目標が達成されていない場合、現在利用しているサービスの事業者の変更等も検討する</a:t>
            </a:r>
          </a:p>
          <a:p>
            <a:r>
              <a:rPr kumimoji="1" lang="ja-JP" altLang="en-US" sz="1050" dirty="0">
                <a:latin typeface="メイリオ" pitchFamily="50" charset="-128"/>
                <a:ea typeface="メイリオ" pitchFamily="50" charset="-128"/>
                <a:cs typeface="メイリオ" pitchFamily="50" charset="-128"/>
              </a:rPr>
              <a:t>○ タイミングを見ながら、本人の強みを活かした自立に向けての支援に切り替えてゆく。また、スケジュール変更に</a:t>
            </a:r>
            <a:r>
              <a:rPr kumimoji="1" lang="ja-JP" altLang="en-US" sz="1050" dirty="0" err="1">
                <a:latin typeface="メイリオ" pitchFamily="50" charset="-128"/>
                <a:ea typeface="メイリオ" pitchFamily="50" charset="-128"/>
                <a:cs typeface="メイリオ" pitchFamily="50" charset="-128"/>
              </a:rPr>
              <a:t>あたっ</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ては、一貫性を欠くことのないように、必要に応じて別途、支援方法の統一を図るためのサービス等調整会議を開催する。</a:t>
            </a:r>
          </a:p>
        </p:txBody>
      </p:sp>
      <p:sp>
        <p:nvSpPr>
          <p:cNvPr id="1653" name="正方形/長方形 27"/>
          <p:cNvSpPr/>
          <p:nvPr/>
        </p:nvSpPr>
        <p:spPr>
          <a:xfrm>
            <a:off x="353523" y="3328179"/>
            <a:ext cx="1236659" cy="4154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サービス</a:t>
            </a:r>
          </a:p>
          <a:p>
            <a:pPr algn="ctr"/>
            <a:r>
              <a:rPr kumimoji="1" lang="ja-JP" altLang="en-US" sz="1050" dirty="0">
                <a:solidFill>
                  <a:schemeClr val="tx1"/>
                </a:solidFill>
                <a:latin typeface="メイリオ" pitchFamily="50" charset="-128"/>
                <a:ea typeface="メイリオ" pitchFamily="50" charset="-128"/>
                <a:cs typeface="メイリオ" pitchFamily="50" charset="-128"/>
              </a:rPr>
              <a:t>提供状況</a:t>
            </a:r>
          </a:p>
        </p:txBody>
      </p:sp>
      <p:sp>
        <p:nvSpPr>
          <p:cNvPr id="1654" name="正方形/長方形 28"/>
          <p:cNvSpPr/>
          <p:nvPr/>
        </p:nvSpPr>
        <p:spPr>
          <a:xfrm>
            <a:off x="353523" y="4240221"/>
            <a:ext cx="1236659" cy="57708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支援目標の達成度</a:t>
            </a:r>
          </a:p>
        </p:txBody>
      </p:sp>
      <p:sp>
        <p:nvSpPr>
          <p:cNvPr id="1655" name="正方形/長方形 29"/>
          <p:cNvSpPr/>
          <p:nvPr/>
        </p:nvSpPr>
        <p:spPr>
          <a:xfrm>
            <a:off x="353523" y="4865308"/>
            <a:ext cx="1236659" cy="17081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計画変更の必要性</a:t>
            </a:r>
          </a:p>
          <a:p>
            <a:pPr algn="ctr"/>
            <a:endParaRPr kumimoji="1" lang="ja-JP" altLang="en-US" sz="1050" dirty="0">
              <a:solidFill>
                <a:schemeClr val="tx1"/>
              </a:solidFill>
              <a:latin typeface="メイリオ" pitchFamily="50" charset="-128"/>
              <a:ea typeface="メイリオ" pitchFamily="50" charset="-128"/>
              <a:cs typeface="メイリオ" pitchFamily="50" charset="-128"/>
            </a:endParaRPr>
          </a:p>
          <a:p>
            <a:pPr algn="ctr"/>
            <a:r>
              <a:rPr kumimoji="1" lang="ja-JP" altLang="en-US" sz="1050" dirty="0">
                <a:solidFill>
                  <a:schemeClr val="tx1"/>
                </a:solidFill>
                <a:latin typeface="メイリオ" pitchFamily="50" charset="-128"/>
                <a:ea typeface="メイリオ" pitchFamily="50" charset="-128"/>
                <a:cs typeface="メイリオ" pitchFamily="50" charset="-128"/>
              </a:rPr>
              <a:t>その他</a:t>
            </a:r>
          </a:p>
          <a:p>
            <a:pPr algn="ctr"/>
            <a:r>
              <a:rPr kumimoji="1" lang="ja-JP" altLang="en-US" sz="1050" dirty="0">
                <a:solidFill>
                  <a:schemeClr val="tx1"/>
                </a:solidFill>
                <a:latin typeface="メイリオ" pitchFamily="50" charset="-128"/>
                <a:ea typeface="メイリオ" pitchFamily="50" charset="-128"/>
                <a:cs typeface="メイリオ" pitchFamily="50" charset="-128"/>
              </a:rPr>
              <a:t>留意事項</a:t>
            </a:r>
          </a:p>
        </p:txBody>
      </p:sp>
      <p:sp>
        <p:nvSpPr>
          <p:cNvPr id="1656" name="テキスト ボックス 18"/>
          <p:cNvSpPr txBox="1"/>
          <p:nvPr/>
        </p:nvSpPr>
        <p:spPr>
          <a:xfrm>
            <a:off x="587788" y="1377166"/>
            <a:ext cx="5362869" cy="253916"/>
          </a:xfrm>
          <a:prstGeom prst="rect">
            <a:avLst/>
          </a:prstGeom>
          <a:noFill/>
          <a:ln>
            <a:solidFill>
              <a:srgbClr val="C00000"/>
            </a:solidFill>
            <a:prstDash val="dash"/>
          </a:ln>
          <a:effectLst/>
        </p:spPr>
        <p:txBody>
          <a:bodyPr wrap="square" rtlCol="0">
            <a:spAutoFit/>
          </a:bodyPr>
          <a:lstStyle/>
          <a:p>
            <a:pPr algn="ctr"/>
            <a:r>
              <a:rPr kumimoji="1" lang="ja-JP" altLang="en-US" sz="1050" dirty="0">
                <a:latin typeface="メイリオ" pitchFamily="50" charset="-128"/>
                <a:ea typeface="メイリオ" pitchFamily="50" charset="-128"/>
                <a:cs typeface="メイリオ" pitchFamily="50" charset="-128"/>
              </a:rPr>
              <a:t>サービス等利用計画のものをそのまま転記する。</a:t>
            </a:r>
          </a:p>
        </p:txBody>
      </p:sp>
      <p:sp>
        <p:nvSpPr>
          <p:cNvPr id="1657" name="テキスト ボックス 19"/>
          <p:cNvSpPr txBox="1"/>
          <p:nvPr/>
        </p:nvSpPr>
        <p:spPr>
          <a:xfrm>
            <a:off x="837325" y="2558481"/>
            <a:ext cx="1650335" cy="577081"/>
          </a:xfrm>
          <a:prstGeom prst="rect">
            <a:avLst/>
          </a:prstGeom>
          <a:solidFill>
            <a:schemeClr val="bg1"/>
          </a:solidFill>
          <a:ln>
            <a:solidFill>
              <a:srgbClr val="C00000"/>
            </a:solidFill>
            <a:prstDash val="dash"/>
          </a:ln>
          <a:effectLst/>
        </p:spPr>
        <p:txBody>
          <a:bodyPr wrap="square" rtlCol="0">
            <a:spAutoFit/>
          </a:bodyPr>
          <a:lstStyle/>
          <a:p>
            <a:pPr algn="ctr"/>
            <a:r>
              <a:rPr kumimoji="1" lang="ja-JP" altLang="en-US" sz="1050" dirty="0">
                <a:latin typeface="メイリオ" pitchFamily="50" charset="-128"/>
                <a:ea typeface="メイリオ" pitchFamily="50" charset="-128"/>
                <a:cs typeface="メイリオ" pitchFamily="50" charset="-128"/>
              </a:rPr>
              <a:t>サービス等利用計画のものをそのまま転記する。</a:t>
            </a:r>
          </a:p>
        </p:txBody>
      </p:sp>
      <p:sp>
        <p:nvSpPr>
          <p:cNvPr id="1658" name="テキスト ボックス 24"/>
          <p:cNvSpPr txBox="1"/>
          <p:nvPr/>
        </p:nvSpPr>
        <p:spPr>
          <a:xfrm>
            <a:off x="1634356" y="3788380"/>
            <a:ext cx="10150769" cy="415498"/>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利用者の感想・満足度はできるだけ利用者の言葉や表現で記載する。</a:t>
            </a:r>
          </a:p>
          <a:p>
            <a:r>
              <a:rPr kumimoji="1" lang="ja-JP" altLang="en-US" sz="1050" dirty="0">
                <a:latin typeface="メイリオ" pitchFamily="50" charset="-128"/>
                <a:ea typeface="メイリオ" pitchFamily="50" charset="-128"/>
                <a:cs typeface="メイリオ" pitchFamily="50" charset="-128"/>
              </a:rPr>
              <a:t>○ 前記の聞き取りについて、「いつ」「誰に」「どのように」確認したか記載する。</a:t>
            </a:r>
          </a:p>
        </p:txBody>
      </p:sp>
      <p:sp>
        <p:nvSpPr>
          <p:cNvPr id="1659" name="正方形/長方形 31"/>
          <p:cNvSpPr/>
          <p:nvPr/>
        </p:nvSpPr>
        <p:spPr>
          <a:xfrm>
            <a:off x="351521" y="3788381"/>
            <a:ext cx="1236659" cy="4154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本人の感想・満足度</a:t>
            </a:r>
          </a:p>
        </p:txBody>
      </p:sp>
      <p:sp>
        <p:nvSpPr>
          <p:cNvPr id="1660" name="テキスト ボックス 32"/>
          <p:cNvSpPr txBox="1"/>
          <p:nvPr/>
        </p:nvSpPr>
        <p:spPr>
          <a:xfrm>
            <a:off x="6100499" y="1142775"/>
            <a:ext cx="5672311" cy="900246"/>
          </a:xfrm>
          <a:prstGeom prst="rect">
            <a:avLst/>
          </a:prstGeom>
          <a:noFill/>
          <a:ln>
            <a:solidFill>
              <a:srgbClr val="C00000"/>
            </a:solidFill>
            <a:prstDash val="dash"/>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総合的な援助の方針に対する取り組み経過、取り組みの結果とし</a:t>
            </a:r>
          </a:p>
          <a:p>
            <a:r>
              <a:rPr kumimoji="1" lang="ja-JP" altLang="en-US" sz="1050" dirty="0">
                <a:latin typeface="メイリオ" pitchFamily="50" charset="-128"/>
                <a:ea typeface="メイリオ" pitchFamily="50" charset="-128"/>
                <a:cs typeface="メイリオ" pitchFamily="50" charset="-128"/>
              </a:rPr>
              <a:t>　</a:t>
            </a:r>
            <a:r>
              <a:rPr kumimoji="1" lang="ja-JP" altLang="en-US" sz="1050" dirty="0" err="1">
                <a:latin typeface="メイリオ" pitchFamily="50" charset="-128"/>
                <a:ea typeface="メイリオ" pitchFamily="50" charset="-128"/>
                <a:cs typeface="メイリオ" pitchFamily="50" charset="-128"/>
              </a:rPr>
              <a:t>ての</a:t>
            </a:r>
            <a:r>
              <a:rPr kumimoji="1" lang="ja-JP" altLang="en-US" sz="1050" dirty="0">
                <a:latin typeface="メイリオ" pitchFamily="50" charset="-128"/>
                <a:ea typeface="メイリオ" pitchFamily="50" charset="-128"/>
                <a:cs typeface="メイリオ" pitchFamily="50" charset="-128"/>
              </a:rPr>
              <a:t>評価、現在の生活実態・支援による利用者の自立度・生活環</a:t>
            </a:r>
          </a:p>
          <a:p>
            <a:r>
              <a:rPr kumimoji="1" lang="ja-JP" altLang="en-US" sz="1050" dirty="0">
                <a:latin typeface="メイリオ" pitchFamily="50" charset="-128"/>
                <a:ea typeface="メイリオ" pitchFamily="50" charset="-128"/>
                <a:cs typeface="メイリオ" pitchFamily="50" charset="-128"/>
              </a:rPr>
              <a:t>　境の変化等を踏まえた今後の取り組みの方向性について記載する。</a:t>
            </a:r>
          </a:p>
          <a:p>
            <a:r>
              <a:rPr kumimoji="1" lang="ja-JP" altLang="en-US" sz="1050" dirty="0">
                <a:latin typeface="メイリオ" pitchFamily="50" charset="-128"/>
                <a:ea typeface="メイリオ" pitchFamily="50" charset="-128"/>
                <a:cs typeface="メイリオ" pitchFamily="50" charset="-128"/>
              </a:rPr>
              <a:t>○ より客観的に状況を把握するため、サービス等調整会議を開催し、</a:t>
            </a:r>
          </a:p>
          <a:p>
            <a:r>
              <a:rPr kumimoji="1" lang="ja-JP" altLang="en-US" sz="1050" dirty="0">
                <a:latin typeface="メイリオ" pitchFamily="50" charset="-128"/>
                <a:ea typeface="メイリオ" pitchFamily="50" charset="-128"/>
                <a:cs typeface="メイリオ" pitchFamily="50" charset="-128"/>
              </a:rPr>
              <a:t>　利用者と関係機関等が一堂に会して評価することが重要である。</a:t>
            </a:r>
            <a:endParaRPr kumimoji="1" lang="en-US" altLang="ja-JP" sz="1050" dirty="0">
              <a:latin typeface="メイリオ" pitchFamily="50" charset="-128"/>
              <a:ea typeface="メイリオ" pitchFamily="50" charset="-128"/>
              <a:cs typeface="メイリオ"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8" name="グループ化 6"/>
          <p:cNvGrpSpPr/>
          <p:nvPr/>
        </p:nvGrpSpPr>
        <p:grpSpPr>
          <a:xfrm>
            <a:off x="335360" y="2898832"/>
            <a:ext cx="11609905" cy="3525441"/>
            <a:chOff x="52496" y="2996952"/>
            <a:chExt cx="8984000" cy="3525441"/>
          </a:xfrm>
        </p:grpSpPr>
        <p:cxnSp>
          <p:nvCxnSpPr>
            <p:cNvPr id="1679" name="直線コネクタ 159"/>
            <p:cNvCxnSpPr/>
            <p:nvPr/>
          </p:nvCxnSpPr>
          <p:spPr>
            <a:xfrm>
              <a:off x="5301349" y="3258314"/>
              <a:ext cx="26055" cy="3208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80" name="円/楕円 41"/>
            <p:cNvSpPr/>
            <p:nvPr/>
          </p:nvSpPr>
          <p:spPr>
            <a:xfrm>
              <a:off x="85478" y="4077030"/>
              <a:ext cx="1315206" cy="1755233"/>
            </a:xfrm>
            <a:prstGeom prst="ellipse">
              <a:avLst/>
            </a:prstGeom>
            <a:solidFill>
              <a:srgbClr val="FFC0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障害福祉サービスの利用者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地域相談支援の利用者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障害児通所　支援の</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利用者</a:t>
              </a:r>
            </a:p>
          </p:txBody>
        </p:sp>
        <p:grpSp>
          <p:nvGrpSpPr>
            <p:cNvPr id="1681" name="グループ化 59"/>
            <p:cNvGrpSpPr/>
            <p:nvPr/>
          </p:nvGrpSpPr>
          <p:grpSpPr>
            <a:xfrm>
              <a:off x="1284617" y="3278314"/>
              <a:ext cx="7675908" cy="351986"/>
              <a:chOff x="-206012" y="547312"/>
              <a:chExt cx="8902417" cy="445868"/>
            </a:xfrm>
          </p:grpSpPr>
          <p:grpSp>
            <p:nvGrpSpPr>
              <p:cNvPr id="1682" name="グループ化 42"/>
              <p:cNvGrpSpPr/>
              <p:nvPr/>
            </p:nvGrpSpPr>
            <p:grpSpPr>
              <a:xfrm>
                <a:off x="-206012" y="547312"/>
                <a:ext cx="8170144" cy="445868"/>
                <a:chOff x="21151" y="1500407"/>
                <a:chExt cx="9163439" cy="445868"/>
              </a:xfrm>
            </p:grpSpPr>
            <p:sp>
              <p:nvSpPr>
                <p:cNvPr id="1683" name="Rectangle 4"/>
                <p:cNvSpPr>
                  <a:spLocks noChangeArrowheads="1"/>
                </p:cNvSpPr>
                <p:nvPr/>
              </p:nvSpPr>
              <p:spPr>
                <a:xfrm>
                  <a:off x="21151"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4" name="Rectangle 5"/>
                <p:cNvSpPr>
                  <a:spLocks noChangeArrowheads="1"/>
                </p:cNvSpPr>
                <p:nvPr/>
              </p:nvSpPr>
              <p:spPr>
                <a:xfrm>
                  <a:off x="870890" y="1500407"/>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5" name="Rectangle 6"/>
                <p:cNvSpPr>
                  <a:spLocks noChangeArrowheads="1"/>
                </p:cNvSpPr>
                <p:nvPr/>
              </p:nvSpPr>
              <p:spPr>
                <a:xfrm>
                  <a:off x="1648962"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6" name="Rectangle 7"/>
                <p:cNvSpPr>
                  <a:spLocks noChangeArrowheads="1"/>
                </p:cNvSpPr>
                <p:nvPr/>
              </p:nvSpPr>
              <p:spPr>
                <a:xfrm>
                  <a:off x="2383808"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7" name="Rectangle 8"/>
                <p:cNvSpPr>
                  <a:spLocks noChangeArrowheads="1"/>
                </p:cNvSpPr>
                <p:nvPr/>
              </p:nvSpPr>
              <p:spPr>
                <a:xfrm>
                  <a:off x="3118654"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8" name="Rectangle 9"/>
                <p:cNvSpPr>
                  <a:spLocks noChangeArrowheads="1"/>
                </p:cNvSpPr>
                <p:nvPr/>
              </p:nvSpPr>
              <p:spPr>
                <a:xfrm>
                  <a:off x="3853500"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9</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9" name="Rectangle 10"/>
                <p:cNvSpPr>
                  <a:spLocks noChangeArrowheads="1"/>
                </p:cNvSpPr>
                <p:nvPr/>
              </p:nvSpPr>
              <p:spPr>
                <a:xfrm>
                  <a:off x="4423511"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0" name="Rectangle 11"/>
                <p:cNvSpPr>
                  <a:spLocks noChangeArrowheads="1"/>
                </p:cNvSpPr>
                <p:nvPr/>
              </p:nvSpPr>
              <p:spPr>
                <a:xfrm>
                  <a:off x="5279965"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1" name="Rectangle 12"/>
                <p:cNvSpPr>
                  <a:spLocks noChangeArrowheads="1"/>
                </p:cNvSpPr>
                <p:nvPr/>
              </p:nvSpPr>
              <p:spPr>
                <a:xfrm>
                  <a:off x="6014811"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2" name="Rectangle 13"/>
                <p:cNvSpPr>
                  <a:spLocks noChangeArrowheads="1"/>
                </p:cNvSpPr>
                <p:nvPr/>
              </p:nvSpPr>
              <p:spPr>
                <a:xfrm>
                  <a:off x="6836110"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3" name="Rectangle 14"/>
                <p:cNvSpPr>
                  <a:spLocks noChangeArrowheads="1"/>
                </p:cNvSpPr>
                <p:nvPr/>
              </p:nvSpPr>
              <p:spPr>
                <a:xfrm>
                  <a:off x="7657408" y="1500407"/>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4" name="Rectangle 15"/>
                <p:cNvSpPr>
                  <a:spLocks noChangeArrowheads="1"/>
                </p:cNvSpPr>
                <p:nvPr/>
              </p:nvSpPr>
              <p:spPr>
                <a:xfrm>
                  <a:off x="8478706" y="1500407"/>
                  <a:ext cx="705884" cy="4445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1695" name="Rectangle 15"/>
              <p:cNvSpPr>
                <a:spLocks noChangeArrowheads="1"/>
              </p:cNvSpPr>
              <p:nvPr/>
            </p:nvSpPr>
            <p:spPr>
              <a:xfrm>
                <a:off x="8067036" y="547312"/>
                <a:ext cx="629369" cy="4445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1696" name="角丸四角形 5"/>
            <p:cNvSpPr/>
            <p:nvPr/>
          </p:nvSpPr>
          <p:spPr>
            <a:xfrm>
              <a:off x="1451525" y="3569446"/>
              <a:ext cx="297922" cy="2897694"/>
            </a:xfrm>
            <a:prstGeom prst="roundRect">
              <a:avLst/>
            </a:prstGeom>
            <a:solidFill>
              <a:srgbClr val="FF9933"/>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vert="eaVert" lIns="84249" tIns="42126" rIns="84249" bIns="42126" anchor="ctr"/>
            <a:lstStyle/>
            <a:p>
              <a:pPr algn="ctr" defTabSz="842602">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支　給　決　定（新規等）</a:t>
              </a:r>
            </a:p>
          </p:txBody>
        </p:sp>
        <p:sp>
          <p:nvSpPr>
            <p:cNvPr id="1697" name="右矢印 113"/>
            <p:cNvSpPr/>
            <p:nvPr/>
          </p:nvSpPr>
          <p:spPr>
            <a:xfrm>
              <a:off x="1852014"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月目</a:t>
              </a:r>
            </a:p>
          </p:txBody>
        </p:sp>
        <p:sp>
          <p:nvSpPr>
            <p:cNvPr id="1698" name="角丸四角形 158"/>
            <p:cNvSpPr/>
            <p:nvPr/>
          </p:nvSpPr>
          <p:spPr>
            <a:xfrm>
              <a:off x="5751233" y="5545787"/>
              <a:ext cx="2581762" cy="976606"/>
            </a:xfrm>
            <a:prstGeom prst="roundRect">
              <a:avLst/>
            </a:prstGeom>
            <a:ln w="19050"/>
          </p:spPr>
          <p:style>
            <a:lnRef idx="2">
              <a:schemeClr val="dk1"/>
            </a:lnRef>
            <a:fillRef idx="1">
              <a:schemeClr val="lt1"/>
            </a:fillRef>
            <a:effectRef idx="0">
              <a:schemeClr val="dk1"/>
            </a:effectRef>
            <a:fontRef idx="minor">
              <a:schemeClr val="dk1"/>
            </a:fontRef>
          </p:style>
          <p:txBody>
            <a:bodyPr lIns="84249" tIns="42126" rIns="84249" bIns="42126" anchor="ctr"/>
            <a:lstStyle/>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支給決定の有効期間の終期月に、モニタリングを実施。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その結果、支給決定の更新等が必要な場合は、サービス等利用計画案の作成等を併せて実施。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srgbClr val="FF0000"/>
                  </a:solidFill>
                  <a:latin typeface="HG丸ｺﾞｼｯｸM-PRO" pitchFamily="50" charset="-128"/>
                  <a:ea typeface="HG丸ｺﾞｼｯｸM-PRO" pitchFamily="50" charset="-128"/>
                </a:rPr>
                <a:t>この場合、計画作成費のみ支給する</a:t>
              </a:r>
              <a:r>
                <a:rPr lang="ja-JP" altLang="en-US" sz="1000" dirty="0">
                  <a:solidFill>
                    <a:prstClr val="black"/>
                  </a:solidFill>
                  <a:latin typeface="HG丸ｺﾞｼｯｸM-PRO" pitchFamily="50" charset="-128"/>
                  <a:ea typeface="HG丸ｺﾞｼｯｸM-PRO" pitchFamily="50" charset="-128"/>
                </a:rPr>
                <a:t>。</a:t>
              </a:r>
              <a:endParaRPr lang="en-US" altLang="ja-JP" sz="1000" dirty="0">
                <a:solidFill>
                  <a:prstClr val="black"/>
                </a:solidFill>
                <a:latin typeface="HG丸ｺﾞｼｯｸM-PRO" pitchFamily="50" charset="-128"/>
                <a:ea typeface="HG丸ｺﾞｼｯｸM-PRO" pitchFamily="50" charset="-128"/>
              </a:endParaRPr>
            </a:p>
          </p:txBody>
        </p:sp>
        <p:sp>
          <p:nvSpPr>
            <p:cNvPr id="1699" name="正方形/長方形 171"/>
            <p:cNvSpPr/>
            <p:nvPr/>
          </p:nvSpPr>
          <p:spPr>
            <a:xfrm>
              <a:off x="63258" y="3621622"/>
              <a:ext cx="1354062" cy="328728"/>
            </a:xfrm>
            <a:prstGeom prst="rect">
              <a:avLst/>
            </a:prstGeom>
            <a:noFill/>
            <a:ln w="19050">
              <a:solidFill>
                <a:schemeClr val="tx1"/>
              </a:solidFill>
            </a:ln>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itchFamily="50" charset="-128"/>
                  <a:ea typeface="HG丸ｺﾞｼｯｸM-PRO" pitchFamily="50" charset="-128"/>
                </a:rPr>
                <a:t>支給決定の有効期間が</a:t>
              </a: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年の場合</a:t>
              </a:r>
            </a:p>
          </p:txBody>
        </p:sp>
        <p:grpSp>
          <p:nvGrpSpPr>
            <p:cNvPr id="1700" name="グループ化 213"/>
            <p:cNvGrpSpPr/>
            <p:nvPr/>
          </p:nvGrpSpPr>
          <p:grpSpPr>
            <a:xfrm>
              <a:off x="859812" y="2996953"/>
              <a:ext cx="2625595" cy="3525440"/>
              <a:chOff x="993058" y="975338"/>
              <a:chExt cx="2622680" cy="5096836"/>
            </a:xfrm>
          </p:grpSpPr>
          <p:cxnSp>
            <p:nvCxnSpPr>
              <p:cNvPr id="1701" name="直線コネクタ 114"/>
              <p:cNvCxnSpPr/>
              <p:nvPr/>
            </p:nvCxnSpPr>
            <p:spPr>
              <a:xfrm flipH="1">
                <a:off x="1924959" y="1268873"/>
                <a:ext cx="21249" cy="4803301"/>
              </a:xfrm>
              <a:prstGeom prst="line">
                <a:avLst/>
              </a:prstGeom>
              <a:ln w="28575"/>
            </p:spPr>
            <p:style>
              <a:lnRef idx="1">
                <a:schemeClr val="dk1"/>
              </a:lnRef>
              <a:fillRef idx="0">
                <a:schemeClr val="dk1"/>
              </a:fillRef>
              <a:effectRef idx="0">
                <a:schemeClr val="dk1"/>
              </a:effectRef>
              <a:fontRef idx="minor">
                <a:schemeClr val="tx1"/>
              </a:fontRef>
            </p:style>
          </p:cxnSp>
          <p:sp>
            <p:nvSpPr>
              <p:cNvPr id="1702" name="Rectangle 5"/>
              <p:cNvSpPr>
                <a:spLocks noChangeArrowheads="1"/>
              </p:cNvSpPr>
              <p:nvPr/>
            </p:nvSpPr>
            <p:spPr>
              <a:xfrm>
                <a:off x="993058" y="975338"/>
                <a:ext cx="2622680" cy="2890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84992" tIns="42497" rIns="84992" bIns="42497" anchor="ctr"/>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日に新規に利用開始する場合の例</a:t>
                </a:r>
              </a:p>
            </p:txBody>
          </p:sp>
        </p:grpSp>
        <p:sp>
          <p:nvSpPr>
            <p:cNvPr id="1703" name="右矢印 214"/>
            <p:cNvSpPr/>
            <p:nvPr/>
          </p:nvSpPr>
          <p:spPr>
            <a:xfrm>
              <a:off x="2428065"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2</a:t>
              </a:r>
              <a:r>
                <a:rPr lang="ja-JP" altLang="en-US" sz="923" dirty="0">
                  <a:solidFill>
                    <a:prstClr val="black"/>
                  </a:solidFill>
                  <a:latin typeface="HG丸ｺﾞｼｯｸM-PRO" pitchFamily="50" charset="-128"/>
                  <a:ea typeface="HG丸ｺﾞｼｯｸM-PRO" pitchFamily="50" charset="-128"/>
                </a:rPr>
                <a:t>月目</a:t>
              </a:r>
            </a:p>
          </p:txBody>
        </p:sp>
        <p:sp>
          <p:nvSpPr>
            <p:cNvPr id="1704" name="右矢印 216"/>
            <p:cNvSpPr/>
            <p:nvPr/>
          </p:nvSpPr>
          <p:spPr>
            <a:xfrm>
              <a:off x="3004171"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3</a:t>
              </a:r>
              <a:r>
                <a:rPr lang="ja-JP" altLang="en-US" sz="923" dirty="0">
                  <a:solidFill>
                    <a:prstClr val="black"/>
                  </a:solidFill>
                  <a:latin typeface="HG丸ｺﾞｼｯｸM-PRO" pitchFamily="50" charset="-128"/>
                  <a:ea typeface="HG丸ｺﾞｼｯｸM-PRO" pitchFamily="50" charset="-128"/>
                </a:rPr>
                <a:t>月目</a:t>
              </a:r>
            </a:p>
          </p:txBody>
        </p:sp>
        <p:sp>
          <p:nvSpPr>
            <p:cNvPr id="1705" name="右矢印 218"/>
            <p:cNvSpPr/>
            <p:nvPr/>
          </p:nvSpPr>
          <p:spPr>
            <a:xfrm>
              <a:off x="3580223"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3221" rIns="0" bIns="33221"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4</a:t>
              </a:r>
              <a:r>
                <a:rPr lang="ja-JP" altLang="en-US" sz="923" dirty="0">
                  <a:solidFill>
                    <a:prstClr val="black"/>
                  </a:solidFill>
                  <a:latin typeface="HG丸ｺﾞｼｯｸM-PRO" pitchFamily="50" charset="-128"/>
                  <a:ea typeface="HG丸ｺﾞｼｯｸM-PRO" pitchFamily="50" charset="-128"/>
                </a:rPr>
                <a:t>月目</a:t>
              </a:r>
            </a:p>
          </p:txBody>
        </p:sp>
        <p:cxnSp>
          <p:nvCxnSpPr>
            <p:cNvPr id="1706" name="直線コネクタ 99"/>
            <p:cNvCxnSpPr/>
            <p:nvPr/>
          </p:nvCxnSpPr>
          <p:spPr>
            <a:xfrm flipH="1">
              <a:off x="3580223" y="3260031"/>
              <a:ext cx="179" cy="32623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07" name="右矢印 221"/>
            <p:cNvSpPr/>
            <p:nvPr/>
          </p:nvSpPr>
          <p:spPr>
            <a:xfrm>
              <a:off x="4156275"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5</a:t>
              </a:r>
              <a:r>
                <a:rPr lang="ja-JP" altLang="en-US" sz="923" dirty="0">
                  <a:solidFill>
                    <a:prstClr val="black"/>
                  </a:solidFill>
                  <a:latin typeface="HG丸ｺﾞｼｯｸM-PRO" pitchFamily="50" charset="-128"/>
                  <a:ea typeface="HG丸ｺﾞｼｯｸM-PRO" pitchFamily="50" charset="-128"/>
                </a:rPr>
                <a:t>月目</a:t>
              </a:r>
            </a:p>
          </p:txBody>
        </p:sp>
        <p:sp>
          <p:nvSpPr>
            <p:cNvPr id="1708" name="右矢印 222"/>
            <p:cNvSpPr/>
            <p:nvPr/>
          </p:nvSpPr>
          <p:spPr>
            <a:xfrm>
              <a:off x="5308432"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7</a:t>
              </a:r>
              <a:r>
                <a:rPr lang="ja-JP" altLang="en-US" sz="923" dirty="0">
                  <a:solidFill>
                    <a:prstClr val="black"/>
                  </a:solidFill>
                  <a:latin typeface="HG丸ｺﾞｼｯｸM-PRO" pitchFamily="50" charset="-128"/>
                  <a:ea typeface="HG丸ｺﾞｼｯｸM-PRO" pitchFamily="50" charset="-128"/>
                </a:rPr>
                <a:t>月目</a:t>
              </a:r>
            </a:p>
          </p:txBody>
        </p:sp>
        <p:sp>
          <p:nvSpPr>
            <p:cNvPr id="1709" name="右矢印 223"/>
            <p:cNvSpPr/>
            <p:nvPr/>
          </p:nvSpPr>
          <p:spPr>
            <a:xfrm>
              <a:off x="4732328"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1710" name="右矢印 224"/>
            <p:cNvSpPr/>
            <p:nvPr/>
          </p:nvSpPr>
          <p:spPr>
            <a:xfrm>
              <a:off x="5884484"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8</a:t>
              </a:r>
              <a:r>
                <a:rPr lang="ja-JP" altLang="en-US" sz="923" dirty="0">
                  <a:solidFill>
                    <a:prstClr val="black"/>
                  </a:solidFill>
                  <a:latin typeface="HG丸ｺﾞｼｯｸM-PRO" pitchFamily="50" charset="-128"/>
                  <a:ea typeface="HG丸ｺﾞｼｯｸM-PRO" pitchFamily="50" charset="-128"/>
                </a:rPr>
                <a:t>月目</a:t>
              </a:r>
            </a:p>
          </p:txBody>
        </p:sp>
        <p:sp>
          <p:nvSpPr>
            <p:cNvPr id="1711" name="右矢印 225"/>
            <p:cNvSpPr/>
            <p:nvPr/>
          </p:nvSpPr>
          <p:spPr>
            <a:xfrm>
              <a:off x="6460537"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9</a:t>
              </a:r>
              <a:r>
                <a:rPr lang="ja-JP" altLang="en-US" sz="923" dirty="0">
                  <a:solidFill>
                    <a:prstClr val="black"/>
                  </a:solidFill>
                  <a:latin typeface="HG丸ｺﾞｼｯｸM-PRO" pitchFamily="50" charset="-128"/>
                  <a:ea typeface="HG丸ｺﾞｼｯｸM-PRO" pitchFamily="50" charset="-128"/>
                </a:rPr>
                <a:t>月目</a:t>
              </a:r>
            </a:p>
          </p:txBody>
        </p:sp>
        <p:sp>
          <p:nvSpPr>
            <p:cNvPr id="1712" name="右矢印 228"/>
            <p:cNvSpPr/>
            <p:nvPr/>
          </p:nvSpPr>
          <p:spPr>
            <a:xfrm>
              <a:off x="7036840"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10</a:t>
              </a:r>
              <a:r>
                <a:rPr lang="ja-JP" altLang="en-US" sz="923" dirty="0">
                  <a:solidFill>
                    <a:prstClr val="black"/>
                  </a:solidFill>
                  <a:latin typeface="HG丸ｺﾞｼｯｸM-PRO" pitchFamily="50" charset="-128"/>
                  <a:ea typeface="HG丸ｺﾞｼｯｸM-PRO" pitchFamily="50" charset="-128"/>
                </a:rPr>
                <a:t>月目</a:t>
              </a:r>
            </a:p>
          </p:txBody>
        </p:sp>
        <p:sp>
          <p:nvSpPr>
            <p:cNvPr id="1713" name="右矢印 229"/>
            <p:cNvSpPr/>
            <p:nvPr/>
          </p:nvSpPr>
          <p:spPr>
            <a:xfrm>
              <a:off x="7684924"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11</a:t>
              </a:r>
              <a:r>
                <a:rPr lang="ja-JP" altLang="en-US" sz="923" dirty="0">
                  <a:solidFill>
                    <a:prstClr val="black"/>
                  </a:solidFill>
                  <a:latin typeface="HG丸ｺﾞｼｯｸM-PRO" pitchFamily="50" charset="-128"/>
                  <a:ea typeface="HG丸ｺﾞｼｯｸM-PRO" pitchFamily="50" charset="-128"/>
                </a:rPr>
                <a:t>月目</a:t>
              </a:r>
            </a:p>
          </p:txBody>
        </p:sp>
        <p:sp>
          <p:nvSpPr>
            <p:cNvPr id="1714" name="右矢印 230"/>
            <p:cNvSpPr/>
            <p:nvPr/>
          </p:nvSpPr>
          <p:spPr>
            <a:xfrm>
              <a:off x="8324008" y="3759871"/>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1715" name="右矢印 231"/>
            <p:cNvSpPr/>
            <p:nvPr/>
          </p:nvSpPr>
          <p:spPr>
            <a:xfrm>
              <a:off x="4716017" y="508402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1716" name="右矢印 232"/>
            <p:cNvSpPr/>
            <p:nvPr/>
          </p:nvSpPr>
          <p:spPr>
            <a:xfrm>
              <a:off x="8325371" y="452400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1717" name="Rectangle 5"/>
            <p:cNvSpPr>
              <a:spLocks noChangeArrowheads="1"/>
            </p:cNvSpPr>
            <p:nvPr/>
          </p:nvSpPr>
          <p:spPr>
            <a:xfrm>
              <a:off x="4848535" y="2996952"/>
              <a:ext cx="995740" cy="22225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22815" tIns="0" rIns="22815" bIns="0" anchor="ctr" anchorCtr="1"/>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1718" name="円形吹き出し 57"/>
            <p:cNvSpPr/>
            <p:nvPr/>
          </p:nvSpPr>
          <p:spPr>
            <a:xfrm>
              <a:off x="5427675" y="5034684"/>
              <a:ext cx="1471044" cy="369968"/>
            </a:xfrm>
            <a:prstGeom prst="wedgeEllipseCallout">
              <a:avLst>
                <a:gd name="adj1" fmla="val -66504"/>
                <a:gd name="adj2" fmla="val 24106"/>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６月に１回実施</a:t>
              </a:r>
            </a:p>
          </p:txBody>
        </p:sp>
        <p:sp>
          <p:nvSpPr>
            <p:cNvPr id="1719" name="右矢印 59"/>
            <p:cNvSpPr/>
            <p:nvPr/>
          </p:nvSpPr>
          <p:spPr>
            <a:xfrm>
              <a:off x="4630048" y="5855080"/>
              <a:ext cx="648221" cy="454301"/>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1720" name="円/楕円 60"/>
            <p:cNvSpPr/>
            <p:nvPr/>
          </p:nvSpPr>
          <p:spPr>
            <a:xfrm>
              <a:off x="4549210" y="5815466"/>
              <a:ext cx="837126" cy="580099"/>
            </a:xfrm>
            <a:prstGeom prst="ellipse">
              <a:avLst/>
            </a:prstGeom>
            <a:noFill/>
            <a:ln>
              <a:solidFill>
                <a:schemeClr val="tx1"/>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721" name="直線矢印コネクタ 61"/>
            <p:cNvCxnSpPr/>
            <p:nvPr/>
          </p:nvCxnSpPr>
          <p:spPr>
            <a:xfrm flipH="1" flipV="1">
              <a:off x="5421862" y="6153804"/>
              <a:ext cx="293845" cy="1"/>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22" name="円形吹き出し 62"/>
            <p:cNvSpPr/>
            <p:nvPr/>
          </p:nvSpPr>
          <p:spPr>
            <a:xfrm>
              <a:off x="5421861" y="3603986"/>
              <a:ext cx="1201543" cy="285055"/>
            </a:xfrm>
            <a:prstGeom prst="wedgeEllipseCallout">
              <a:avLst>
                <a:gd name="adj1" fmla="val -49436"/>
                <a:gd name="adj2" fmla="val 50723"/>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anose="020F0600000000000000" pitchFamily="50" charset="-128"/>
                  <a:ea typeface="HG丸ｺﾞｼｯｸM-PRO" panose="020F0600000000000000" pitchFamily="50" charset="-128"/>
                </a:rPr>
                <a:t>毎月実施</a:t>
              </a:r>
            </a:p>
          </p:txBody>
        </p:sp>
        <p:sp>
          <p:nvSpPr>
            <p:cNvPr id="1723" name="正方形/長方形 64"/>
            <p:cNvSpPr/>
            <p:nvPr/>
          </p:nvSpPr>
          <p:spPr>
            <a:xfrm>
              <a:off x="52496" y="5906560"/>
              <a:ext cx="1354062" cy="328728"/>
            </a:xfrm>
            <a:prstGeom prst="rect">
              <a:avLst/>
            </a:prstGeom>
            <a:noFill/>
            <a:ln w="19050">
              <a:solidFill>
                <a:schemeClr val="tx1"/>
              </a:solidFill>
            </a:ln>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支給決定の有効期間が６か月の場合</a:t>
              </a:r>
            </a:p>
          </p:txBody>
        </p:sp>
        <p:sp>
          <p:nvSpPr>
            <p:cNvPr id="1724" name="右矢印 65"/>
            <p:cNvSpPr/>
            <p:nvPr/>
          </p:nvSpPr>
          <p:spPr>
            <a:xfrm>
              <a:off x="4716017" y="451701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1725" name="右矢印 66"/>
            <p:cNvSpPr/>
            <p:nvPr/>
          </p:nvSpPr>
          <p:spPr>
            <a:xfrm>
              <a:off x="6446866" y="4524008"/>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９月目</a:t>
              </a:r>
            </a:p>
          </p:txBody>
        </p:sp>
        <p:sp>
          <p:nvSpPr>
            <p:cNvPr id="1726" name="円形吹き出し 67"/>
            <p:cNvSpPr/>
            <p:nvPr/>
          </p:nvSpPr>
          <p:spPr>
            <a:xfrm>
              <a:off x="6949649" y="4358848"/>
              <a:ext cx="1222751" cy="363345"/>
            </a:xfrm>
            <a:prstGeom prst="wedgeEllipseCallout">
              <a:avLst>
                <a:gd name="adj1" fmla="val -56865"/>
                <a:gd name="adj2" fmla="val 394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0" dirty="0">
                  <a:solidFill>
                    <a:prstClr val="black"/>
                  </a:solidFill>
                  <a:latin typeface="HG丸ｺﾞｼｯｸM-PRO" pitchFamily="50" charset="-128"/>
                  <a:ea typeface="HG丸ｺﾞｼｯｸM-PRO" pitchFamily="50" charset="-128"/>
                </a:rPr>
                <a:t>３月に１回</a:t>
              </a:r>
              <a:endParaRPr lang="en-US" altLang="ja-JP" sz="1100" dirty="0">
                <a:solidFill>
                  <a:prstClr val="black"/>
                </a:solidFill>
                <a:latin typeface="HG丸ｺﾞｼｯｸM-PRO" pitchFamily="50" charset="-128"/>
                <a:ea typeface="HG丸ｺﾞｼｯｸM-PRO" pitchFamily="50" charset="-128"/>
              </a:endParaRPr>
            </a:p>
            <a:p>
              <a:pPr algn="ctr" defTabSz="842602">
                <a:defRPr/>
              </a:pPr>
              <a:r>
                <a:rPr lang="ja-JP" altLang="en-US" sz="1100" dirty="0">
                  <a:solidFill>
                    <a:prstClr val="black"/>
                  </a:solidFill>
                  <a:latin typeface="HG丸ｺﾞｼｯｸM-PRO" pitchFamily="50" charset="-128"/>
                  <a:ea typeface="HG丸ｺﾞｼｯｸM-PRO" pitchFamily="50" charset="-128"/>
                </a:rPr>
                <a:t>実施</a:t>
              </a:r>
            </a:p>
          </p:txBody>
        </p:sp>
        <p:sp>
          <p:nvSpPr>
            <p:cNvPr id="1727" name="右矢印 68"/>
            <p:cNvSpPr/>
            <p:nvPr/>
          </p:nvSpPr>
          <p:spPr>
            <a:xfrm>
              <a:off x="8337920" y="509101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1728" name="円/楕円 234"/>
            <p:cNvSpPr/>
            <p:nvPr/>
          </p:nvSpPr>
          <p:spPr>
            <a:xfrm>
              <a:off x="8199370" y="3660630"/>
              <a:ext cx="837126" cy="2222283"/>
            </a:xfrm>
            <a:prstGeom prst="ellipse">
              <a:avLst/>
            </a:prstGeom>
            <a:noFill/>
            <a:ln>
              <a:solidFill>
                <a:schemeClr val="tx1"/>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729" name="カギ線コネクタ 21"/>
            <p:cNvCxnSpPr>
              <a:stCxn id="1728" idx="4"/>
              <a:endCxn id="1698" idx="3"/>
            </p:cNvCxnSpPr>
            <p:nvPr/>
          </p:nvCxnSpPr>
          <p:spPr>
            <a:xfrm rot="5400000">
              <a:off x="8399884" y="5816040"/>
              <a:ext cx="151177" cy="284938"/>
            </a:xfrm>
            <a:prstGeom prst="bentConnector2">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42" name="円/楕円 234">
              <a:extLst>
                <a:ext uri="{FF2B5EF4-FFF2-40B4-BE49-F238E27FC236}">
                  <a16:creationId xmlns:a16="http://schemas.microsoft.com/office/drawing/2014/main" id="{B82FABEB-335F-0F23-DC06-EE774B298531}"/>
                </a:ext>
              </a:extLst>
            </p:cNvPr>
            <p:cNvSpPr/>
            <p:nvPr/>
          </p:nvSpPr>
          <p:spPr>
            <a:xfrm>
              <a:off x="4563579" y="4417649"/>
              <a:ext cx="837126" cy="617035"/>
            </a:xfrm>
            <a:prstGeom prst="ellipse">
              <a:avLst/>
            </a:prstGeom>
            <a:noFill/>
            <a:ln w="57150">
              <a:solidFill>
                <a:srgbClr val="FF00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grpSp>
      <p:graphicFrame>
        <p:nvGraphicFramePr>
          <p:cNvPr id="1730" name="表 63"/>
          <p:cNvGraphicFramePr>
            <a:graphicFrameLocks noGrp="1"/>
          </p:cNvGraphicFramePr>
          <p:nvPr>
            <p:extLst>
              <p:ext uri="{D42A27DB-BD31-4B8C-83A1-F6EECF244321}">
                <p14:modId xmlns:p14="http://schemas.microsoft.com/office/powerpoint/2010/main" val="1026691944"/>
              </p:ext>
            </p:extLst>
          </p:nvPr>
        </p:nvGraphicFramePr>
        <p:xfrm>
          <a:off x="335360" y="435912"/>
          <a:ext cx="11609904" cy="2221522"/>
        </p:xfrm>
        <a:graphic>
          <a:graphicData uri="http://schemas.openxmlformats.org/drawingml/2006/table">
            <a:tbl>
              <a:tblPr firstRow="1" bandRow="1">
                <a:tableStyleId>{5940675A-B579-460E-94D1-54222C63F5DA}</a:tableStyleId>
              </a:tblPr>
              <a:tblGrid>
                <a:gridCol w="7638098">
                  <a:extLst>
                    <a:ext uri="{9D8B030D-6E8A-4147-A177-3AD203B41FA5}">
                      <a16:colId xmlns:a16="http://schemas.microsoft.com/office/drawing/2014/main" val="20000"/>
                    </a:ext>
                  </a:extLst>
                </a:gridCol>
                <a:gridCol w="3971806">
                  <a:extLst>
                    <a:ext uri="{9D8B030D-6E8A-4147-A177-3AD203B41FA5}">
                      <a16:colId xmlns:a16="http://schemas.microsoft.com/office/drawing/2014/main" val="20001"/>
                    </a:ext>
                  </a:extLst>
                </a:gridCol>
              </a:tblGrid>
              <a:tr h="219795">
                <a:tc>
                  <a:txBody>
                    <a:bodyPr/>
                    <a:lstStyle/>
                    <a:p>
                      <a:pPr algn="ctr"/>
                      <a:r>
                        <a:rPr lang="ja-JP" altLang="en-US" sz="1200" dirty="0">
                          <a:latin typeface="HG丸ｺﾞｼｯｸM-PRO" panose="020F0600000000000000" pitchFamily="50" charset="-128"/>
                          <a:ea typeface="HG丸ｺﾞｼｯｸM-PRO" panose="020F0600000000000000" pitchFamily="50" charset="-128"/>
                        </a:rPr>
                        <a:t>対象者</a:t>
                      </a:r>
                      <a:endParaRPr lang="en-US" altLang="ja-JP" sz="1200" dirty="0">
                        <a:latin typeface="HG丸ｺﾞｼｯｸM-PRO" panose="020F0600000000000000" pitchFamily="50" charset="-128"/>
                        <a:ea typeface="HG丸ｺﾞｼｯｸM-PRO" panose="020F0600000000000000" pitchFamily="50" charset="-128"/>
                      </a:endParaRPr>
                    </a:p>
                  </a:txBody>
                  <a:tcPr marL="103884" marR="103884" marT="42203" marB="42203" anchor="ctr">
                    <a:solidFill>
                      <a:schemeClr val="accent6">
                        <a:lumMod val="40000"/>
                        <a:lumOff val="60000"/>
                      </a:schemeClr>
                    </a:solidFill>
                  </a:tcPr>
                </a:tc>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期間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solidFill>
                      <a:schemeClr val="accent6">
                        <a:lumMod val="40000"/>
                        <a:lumOff val="60000"/>
                      </a:schemeClr>
                    </a:solidFill>
                  </a:tcPr>
                </a:tc>
                <a:extLst>
                  <a:ext uri="{0D108BD9-81ED-4DB2-BD59-A6C34878D82A}">
                    <a16:rowId xmlns:a16="http://schemas.microsoft.com/office/drawing/2014/main" val="10000"/>
                  </a:ext>
                </a:extLst>
              </a:tr>
              <a:tr h="225560">
                <a:tc>
                  <a:txBody>
                    <a:bodyPr/>
                    <a:lstStyle/>
                    <a:p>
                      <a:r>
                        <a:rPr kumimoji="1" lang="ja-JP" altLang="en-US" sz="1100" dirty="0">
                          <a:latin typeface="HG丸ｺﾞｼｯｸM-PRO" panose="020F0600000000000000" pitchFamily="50" charset="-128"/>
                          <a:ea typeface="HG丸ｺﾞｼｯｸM-PRO" panose="020F0600000000000000" pitchFamily="50" charset="-128"/>
                        </a:rPr>
                        <a:t>①新規又は支給決定の内容に著しい変更があった者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１月間 </a:t>
                      </a:r>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利用開始から３月のみ</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1"/>
                  </a:ext>
                </a:extLst>
              </a:tr>
              <a:tr h="225560">
                <a:tc>
                  <a:txBody>
                    <a:bodyPr/>
                    <a:lstStyle/>
                    <a:p>
                      <a:r>
                        <a:rPr kumimoji="1" lang="ja-JP" altLang="en-US" sz="1100" dirty="0">
                          <a:latin typeface="HG丸ｺﾞｼｯｸM-PRO" panose="020F0600000000000000" pitchFamily="50" charset="-128"/>
                          <a:ea typeface="HG丸ｺﾞｼｯｸM-PRO" panose="020F0600000000000000" pitchFamily="50" charset="-128"/>
                        </a:rPr>
                        <a:t>②集中的な支援が必要な者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１月間</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2"/>
                  </a:ext>
                </a:extLst>
              </a:tr>
              <a:tr h="225560">
                <a:tc>
                  <a:txBody>
                    <a:bodyPr/>
                    <a:lstStyle/>
                    <a:p>
                      <a:r>
                        <a:rPr kumimoji="1" lang="ja-JP" altLang="en-US" sz="1100" dirty="0">
                          <a:latin typeface="HG丸ｺﾞｼｯｸM-PRO" panose="020F0600000000000000" pitchFamily="50" charset="-128"/>
                          <a:ea typeface="HG丸ｺﾞｼｯｸM-PRO" panose="020F0600000000000000" pitchFamily="50" charset="-128"/>
                        </a:rPr>
                        <a:t>③就労定着支援、自立生活援助、日中サービス支援型共同生活援助の利用者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丸ｺﾞｼｯｸM-PRO" panose="020F0600000000000000" pitchFamily="50" charset="-128"/>
                          <a:ea typeface="HG丸ｺﾞｼｯｸM-PRO" panose="020F0600000000000000" pitchFamily="50" charset="-128"/>
                        </a:rPr>
                        <a:t>３月間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3"/>
                  </a:ext>
                </a:extLst>
              </a:tr>
              <a:tr h="375584">
                <a:tc>
                  <a:txBody>
                    <a:bodyPr/>
                    <a:lstStyle/>
                    <a:p>
                      <a:r>
                        <a:rPr kumimoji="1" lang="ja-JP" altLang="en-US" sz="1100" dirty="0">
                          <a:latin typeface="HG丸ｺﾞｼｯｸM-PRO" panose="020F0600000000000000" pitchFamily="50" charset="-128"/>
                          <a:ea typeface="HG丸ｺﾞｼｯｸM-PRO" panose="020F0600000000000000" pitchFamily="50" charset="-128"/>
                        </a:rPr>
                        <a:t>④居宅介護、行動援護、同行援護、重度訪問介護、短期入所、就労移行支援、</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自立訓練の利用者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３月間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4"/>
                  </a:ext>
                </a:extLst>
              </a:tr>
              <a:tr h="471054">
                <a:tc>
                  <a:txBody>
                    <a:bodyPr/>
                    <a:lstStyle/>
                    <a:p>
                      <a:r>
                        <a:rPr kumimoji="1" lang="ja-JP" altLang="en-US" sz="1100" dirty="0">
                          <a:latin typeface="HG丸ｺﾞｼｯｸM-PRO" panose="020F0600000000000000" pitchFamily="50" charset="-128"/>
                          <a:ea typeface="HG丸ｺﾞｼｯｸM-PRO" panose="020F0600000000000000" pitchFamily="50" charset="-128"/>
                        </a:rPr>
                        <a:t>⑤生活介護、就労継続支援、共同生活援助（日中支援型を除く）、地域移行支援、</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地域定着支援、障害児通所支援の利用者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６月間 </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en-US" altLang="ja-JP" sz="900" u="sng" dirty="0">
                          <a:latin typeface="HG丸ｺﾞｼｯｸM-PRO" panose="020F0600000000000000" pitchFamily="50" charset="-128"/>
                          <a:ea typeface="HG丸ｺﾞｼｯｸM-PRO" panose="020F0600000000000000" pitchFamily="50" charset="-128"/>
                        </a:rPr>
                        <a:t>※65</a:t>
                      </a:r>
                      <a:r>
                        <a:rPr kumimoji="1" lang="ja-JP" altLang="en-US" sz="900" u="sng" dirty="0">
                          <a:latin typeface="HG丸ｺﾞｼｯｸM-PRO" panose="020F0600000000000000" pitchFamily="50" charset="-128"/>
                          <a:ea typeface="HG丸ｺﾞｼｯｸM-PRO" panose="020F0600000000000000" pitchFamily="50" charset="-128"/>
                        </a:rPr>
                        <a:t>歳以上で介護保険のケアマネジメントを</a:t>
                      </a:r>
                      <a:endParaRPr kumimoji="1" lang="en-US" altLang="ja-JP" sz="900" u="sng" dirty="0">
                        <a:latin typeface="HG丸ｺﾞｼｯｸM-PRO" panose="020F0600000000000000" pitchFamily="50" charset="-128"/>
                        <a:ea typeface="HG丸ｺﾞｼｯｸM-PRO" panose="020F0600000000000000" pitchFamily="50" charset="-128"/>
                      </a:endParaRPr>
                    </a:p>
                    <a:p>
                      <a:pPr algn="ctr"/>
                      <a:r>
                        <a:rPr kumimoji="1" lang="ja-JP" altLang="en-US" sz="900" u="sng" dirty="0">
                          <a:latin typeface="HG丸ｺﾞｼｯｸM-PRO" panose="020F0600000000000000" pitchFamily="50" charset="-128"/>
                          <a:ea typeface="HG丸ｺﾞｼｯｸM-PRO" panose="020F0600000000000000" pitchFamily="50" charset="-128"/>
                        </a:rPr>
                        <a:t>受けていない者は３月間</a:t>
                      </a:r>
                      <a:endParaRPr kumimoji="1" lang="ja-JP" altLang="en-US" sz="900" b="1" u="sng"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丸ｺﾞｼｯｸM-PRO" panose="020F0600000000000000" pitchFamily="50" charset="-128"/>
                          <a:ea typeface="HG丸ｺﾞｼｯｸM-PRO" panose="020F0600000000000000" pitchFamily="50" charset="-128"/>
                        </a:rPr>
                        <a:t>⑥障害者支援施設、のぞみの園、療養介護入所者、重度障害者等包括支援の利用者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６月間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6"/>
                  </a:ext>
                </a:extLst>
              </a:tr>
            </a:tbl>
          </a:graphicData>
        </a:graphic>
      </p:graphicFrame>
      <p:sp>
        <p:nvSpPr>
          <p:cNvPr id="1731" name="テキスト ボックス 69"/>
          <p:cNvSpPr txBox="1"/>
          <p:nvPr/>
        </p:nvSpPr>
        <p:spPr>
          <a:xfrm>
            <a:off x="574127" y="102480"/>
            <a:ext cx="11105263" cy="3021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9806" tIns="94259" rIns="79806" bIns="39903" rtlCol="0" anchor="ctr" anchorCtr="0">
            <a:spAutoFit/>
          </a:bodyPr>
          <a:lstStyle/>
          <a:p>
            <a:pPr algn="ctr">
              <a:lnSpc>
                <a:spcPts val="1309"/>
              </a:lnSpc>
            </a:pP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モニタリングの実施標準期間と実施イメージ</a:t>
            </a:r>
          </a:p>
        </p:txBody>
      </p:sp>
      <p:sp>
        <p:nvSpPr>
          <p:cNvPr id="2" name="スライド番号プレースホルダー 1">
            <a:extLst>
              <a:ext uri="{FF2B5EF4-FFF2-40B4-BE49-F238E27FC236}">
                <a16:creationId xmlns:a16="http://schemas.microsoft.com/office/drawing/2014/main" id="{7C119BD3-E087-D26C-62F7-1F0BE63BBFC9}"/>
              </a:ext>
            </a:extLst>
          </p:cNvPr>
          <p:cNvSpPr>
            <a:spLocks noGrp="1"/>
          </p:cNvSpPr>
          <p:nvPr>
            <p:ph type="sldNum" sz="quarter" idx="12"/>
          </p:nvPr>
        </p:nvSpPr>
        <p:spPr/>
        <p:txBody>
          <a:bodyPr/>
          <a:lstStyle/>
          <a:p>
            <a:fld id="{A91C993B-A9DA-4951-8332-1A7E62C84861}" type="slidenum">
              <a:rPr kumimoji="1" lang="ja-JP" altLang="en-US" smtClean="0"/>
              <a:t>37</a:t>
            </a:fld>
            <a:endParaRPr kumimoji="1" lang="ja-JP" altLang="en-US"/>
          </a:p>
        </p:txBody>
      </p:sp>
    </p:spTree>
    <p:extLst>
      <p:ext uri="{BB962C8B-B14F-4D97-AF65-F5344CB8AC3E}">
        <p14:creationId xmlns:p14="http://schemas.microsoft.com/office/powerpoint/2010/main" val="292383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8F9BA4-F331-18E3-3C47-AC0A308D02E4}"/>
              </a:ext>
            </a:extLst>
          </p:cNvPr>
          <p:cNvPicPr>
            <a:picLocks noChangeAspect="1"/>
          </p:cNvPicPr>
          <p:nvPr/>
        </p:nvPicPr>
        <p:blipFill>
          <a:blip r:embed="rId3"/>
          <a:stretch>
            <a:fillRect/>
          </a:stretch>
        </p:blipFill>
        <p:spPr>
          <a:xfrm>
            <a:off x="186820" y="194809"/>
            <a:ext cx="11877674" cy="6534601"/>
          </a:xfrm>
          <a:prstGeom prst="rect">
            <a:avLst/>
          </a:prstGeom>
        </p:spPr>
      </p:pic>
      <p:sp>
        <p:nvSpPr>
          <p:cNvPr id="1738" name="テキスト 777"/>
          <p:cNvSpPr txBox="1"/>
          <p:nvPr/>
        </p:nvSpPr>
        <p:spPr>
          <a:xfrm>
            <a:off x="10940329" y="10590"/>
            <a:ext cx="2424545" cy="368439"/>
          </a:xfrm>
          <a:prstGeom prst="rect">
            <a:avLst/>
          </a:prstGeom>
        </p:spPr>
        <p:txBody>
          <a:bodyPr>
            <a:spAutoFit/>
          </a:bodyPr>
          <a:lstStyle/>
          <a:p>
            <a:pPr>
              <a:defRPr lang="ja-JP" altLang="en-US"/>
            </a:pPr>
            <a:r>
              <a:rPr lang="ja-JP" altLang="en-US" dirty="0"/>
              <a:t>参考例１</a:t>
            </a:r>
          </a:p>
        </p:txBody>
      </p:sp>
      <p:sp>
        <p:nvSpPr>
          <p:cNvPr id="1739" name="四角形 779"/>
          <p:cNvSpPr/>
          <p:nvPr/>
        </p:nvSpPr>
        <p:spPr>
          <a:xfrm>
            <a:off x="4150302" y="1027162"/>
            <a:ext cx="3950711" cy="615901"/>
          </a:xfrm>
          <a:prstGeom prst="rect">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 name="スライド番号プレースホルダー 1">
            <a:extLst>
              <a:ext uri="{FF2B5EF4-FFF2-40B4-BE49-F238E27FC236}">
                <a16:creationId xmlns:a16="http://schemas.microsoft.com/office/drawing/2014/main" id="{2AFFD656-AE94-90CC-7AE5-93A81F6235AC}"/>
              </a:ext>
            </a:extLst>
          </p:cNvPr>
          <p:cNvSpPr>
            <a:spLocks noGrp="1"/>
          </p:cNvSpPr>
          <p:nvPr>
            <p:ph type="sldNum" sz="quarter" idx="12"/>
          </p:nvPr>
        </p:nvSpPr>
        <p:spPr/>
        <p:txBody>
          <a:bodyPr/>
          <a:lstStyle/>
          <a:p>
            <a:fld id="{A91C993B-A9DA-4951-8332-1A7E62C84861}" type="slidenum">
              <a:rPr kumimoji="1" lang="ja-JP" altLang="en-US" smtClean="0"/>
              <a:t>38</a:t>
            </a:fld>
            <a:endParaRPr kumimoji="1" lang="ja-JP" altLang="en-US"/>
          </a:p>
        </p:txBody>
      </p:sp>
    </p:spTree>
    <p:extLst>
      <p:ext uri="{BB962C8B-B14F-4D97-AF65-F5344CB8AC3E}">
        <p14:creationId xmlns:p14="http://schemas.microsoft.com/office/powerpoint/2010/main" val="2745281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640ACCD-F221-CB55-DDCF-D3082132A366}"/>
              </a:ext>
            </a:extLst>
          </p:cNvPr>
          <p:cNvPicPr>
            <a:picLocks noChangeAspect="1"/>
          </p:cNvPicPr>
          <p:nvPr/>
        </p:nvPicPr>
        <p:blipFill>
          <a:blip r:embed="rId3"/>
          <a:stretch>
            <a:fillRect/>
          </a:stretch>
        </p:blipFill>
        <p:spPr>
          <a:xfrm>
            <a:off x="214313" y="251969"/>
            <a:ext cx="11730037" cy="6406006"/>
          </a:xfrm>
          <a:prstGeom prst="rect">
            <a:avLst/>
          </a:prstGeom>
        </p:spPr>
      </p:pic>
      <p:sp>
        <p:nvSpPr>
          <p:cNvPr id="1743" name="四角形 780"/>
          <p:cNvSpPr/>
          <p:nvPr/>
        </p:nvSpPr>
        <p:spPr>
          <a:xfrm>
            <a:off x="4108617" y="1012395"/>
            <a:ext cx="3974765" cy="627784"/>
          </a:xfrm>
          <a:prstGeom prst="rect">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742" name="テキスト 778"/>
          <p:cNvSpPr txBox="1"/>
          <p:nvPr/>
        </p:nvSpPr>
        <p:spPr>
          <a:xfrm>
            <a:off x="10732077" y="67749"/>
            <a:ext cx="2424545" cy="368439"/>
          </a:xfrm>
          <a:prstGeom prst="rect">
            <a:avLst/>
          </a:prstGeom>
        </p:spPr>
        <p:txBody>
          <a:bodyPr>
            <a:spAutoFit/>
          </a:bodyPr>
          <a:lstStyle/>
          <a:p>
            <a:pPr>
              <a:defRPr lang="ja-JP" altLang="en-US"/>
            </a:pPr>
            <a:r>
              <a:rPr lang="ja-JP" altLang="en-US" dirty="0"/>
              <a:t>参考例２</a:t>
            </a:r>
          </a:p>
        </p:txBody>
      </p:sp>
      <p:sp>
        <p:nvSpPr>
          <p:cNvPr id="2" name="スライド番号プレースホルダー 1">
            <a:extLst>
              <a:ext uri="{FF2B5EF4-FFF2-40B4-BE49-F238E27FC236}">
                <a16:creationId xmlns:a16="http://schemas.microsoft.com/office/drawing/2014/main" id="{6A148170-232A-D7BD-F0FA-A3169E76B2A8}"/>
              </a:ext>
            </a:extLst>
          </p:cNvPr>
          <p:cNvSpPr>
            <a:spLocks noGrp="1"/>
          </p:cNvSpPr>
          <p:nvPr>
            <p:ph type="sldNum" sz="quarter" idx="12"/>
          </p:nvPr>
        </p:nvSpPr>
        <p:spPr/>
        <p:txBody>
          <a:bodyPr/>
          <a:lstStyle/>
          <a:p>
            <a:fld id="{A91C993B-A9DA-4951-8332-1A7E62C84861}" type="slidenum">
              <a:rPr kumimoji="1" lang="ja-JP" altLang="en-US" smtClean="0"/>
              <a:t>39</a:t>
            </a:fld>
            <a:endParaRPr kumimoji="1" lang="ja-JP" altLang="en-US"/>
          </a:p>
        </p:txBody>
      </p:sp>
    </p:spTree>
    <p:extLst>
      <p:ext uri="{BB962C8B-B14F-4D97-AF65-F5344CB8AC3E}">
        <p14:creationId xmlns:p14="http://schemas.microsoft.com/office/powerpoint/2010/main" val="227349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角丸四角形 10"/>
          <p:cNvSpPr/>
          <p:nvPr/>
        </p:nvSpPr>
        <p:spPr>
          <a:xfrm>
            <a:off x="927651" y="291549"/>
            <a:ext cx="10575233" cy="569843"/>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itchFamily="50" charset="-128"/>
                <a:ea typeface="メイリオ" pitchFamily="50" charset="-128"/>
                <a:cs typeface="メイリオ" pitchFamily="50" charset="-128"/>
              </a:rPr>
              <a:t>演習における獲得目標とポイント</a:t>
            </a:r>
          </a:p>
        </p:txBody>
      </p:sp>
      <p:graphicFrame>
        <p:nvGraphicFramePr>
          <p:cNvPr id="1224" name="表 2"/>
          <p:cNvGraphicFramePr>
            <a:graphicFrameLocks noGrp="1"/>
          </p:cNvGraphicFramePr>
          <p:nvPr/>
        </p:nvGraphicFramePr>
        <p:xfrm>
          <a:off x="927653" y="1317556"/>
          <a:ext cx="10575234" cy="4850261"/>
        </p:xfrm>
        <a:graphic>
          <a:graphicData uri="http://schemas.openxmlformats.org/drawingml/2006/table">
            <a:tbl>
              <a:tblPr firstRow="1" bandRow="1">
                <a:tableStyleId>{16D9F66E-5EB9-4882-86FB-DCBF35E3C3E4}</a:tableStyleId>
              </a:tblPr>
              <a:tblGrid>
                <a:gridCol w="2210463">
                  <a:extLst>
                    <a:ext uri="{9D8B030D-6E8A-4147-A177-3AD203B41FA5}">
                      <a16:colId xmlns:a16="http://schemas.microsoft.com/office/drawing/2014/main" val="20000"/>
                    </a:ext>
                  </a:extLst>
                </a:gridCol>
                <a:gridCol w="8364771">
                  <a:extLst>
                    <a:ext uri="{9D8B030D-6E8A-4147-A177-3AD203B41FA5}">
                      <a16:colId xmlns:a16="http://schemas.microsoft.com/office/drawing/2014/main" val="20001"/>
                    </a:ext>
                  </a:extLst>
                </a:gridCol>
              </a:tblGrid>
              <a:tr h="1650932">
                <a:tc>
                  <a:txBody>
                    <a:bodyPr/>
                    <a:lstStyle/>
                    <a:p>
                      <a:pPr algn="l"/>
                      <a:r>
                        <a:rPr kumimoji="1" lang="ja-JP" altLang="en-US" sz="3200" b="1" dirty="0">
                          <a:latin typeface="メイリオ" panose="020B0604030504040204" pitchFamily="50" charset="-128"/>
                          <a:ea typeface="メイリオ" panose="020B0604030504040204" pitchFamily="50" charset="-128"/>
                        </a:rPr>
                        <a:t>獲得目標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a:rPr>
                        <a:t>事例を通じて、ケアマネジメント手法を用いた個別相談支援、サービス等利用計画作成、モニタリングの実務を具体的に理解する。</a:t>
                      </a:r>
                      <a:endParaRPr kumimoji="1" lang="en-US" altLang="ja-JP" sz="2000" b="1" dirty="0">
                        <a:latin typeface="メイリオ" panose="020B0604030504040204" pitchFamily="50" charset="-128"/>
                        <a:ea typeface="メイリオ" panose="020B0604030504040204" pitchFamily="50" charset="-128"/>
                        <a:cs typeface="メイリオ"/>
                      </a:endParaRPr>
                    </a:p>
                    <a:p>
                      <a:r>
                        <a:rPr kumimoji="1" lang="ja-JP" altLang="en-US" sz="2000" b="1" dirty="0">
                          <a:latin typeface="メイリオ" panose="020B0604030504040204" pitchFamily="50" charset="-128"/>
                          <a:ea typeface="メイリオ" panose="020B0604030504040204" pitchFamily="50" charset="-128"/>
                          <a:cs typeface="メイリオ"/>
                        </a:rPr>
                        <a:t>（他者に説明できる）</a:t>
                      </a:r>
                      <a:endParaRPr lang="ja-JP" altLang="en-US" sz="2000" b="1" dirty="0">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extLst>
                  <a:ext uri="{0D108BD9-81ED-4DB2-BD59-A6C34878D82A}">
                    <a16:rowId xmlns:a16="http://schemas.microsoft.com/office/drawing/2014/main" val="10000"/>
                  </a:ext>
                </a:extLst>
              </a:tr>
              <a:tr h="3199329">
                <a:tc>
                  <a:txBody>
                    <a:bodyPr/>
                    <a:lstStyle/>
                    <a:p>
                      <a:pPr algn="l"/>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ポイント</a:t>
                      </a: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tc>
                  <a:txBody>
                    <a:bodyPr/>
                    <a:lstStyle/>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① 共通講義で学んだ知識や価値・倫理が実際の場面にどのように</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あらわれ、活かされるかを体験的に理解する。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②</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個別相談支援（ケアマネジメント）の具体的な展開方法を体験する。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③</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グループワークを通じ、チーム支援の重要性と効果、グループ討議</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の基礎的技術を体験的に理解する。</a:t>
                      </a:r>
                      <a:endParaRPr lang="ja-JP" altLang="en-US" sz="2000" b="1" dirty="0">
                        <a:solidFill>
                          <a:schemeClr val="bg2">
                            <a:lumMod val="25000"/>
                          </a:schemeClr>
                        </a:solidFill>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ACB9B32A-2E10-5840-F079-0A385501E1EB}"/>
              </a:ext>
            </a:extLst>
          </p:cNvPr>
          <p:cNvSpPr>
            <a:spLocks noGrp="1"/>
          </p:cNvSpPr>
          <p:nvPr>
            <p:ph type="sldNum" sz="quarter" idx="12"/>
          </p:nvPr>
        </p:nvSpPr>
        <p:spPr/>
        <p:txBody>
          <a:bodyPr/>
          <a:lstStyle/>
          <a:p>
            <a:fld id="{A91C993B-A9DA-4951-8332-1A7E62C84861}" type="slidenum">
              <a:rPr kumimoji="1" lang="ja-JP" altLang="en-US" smtClean="0"/>
              <a:t>4</a:t>
            </a:fld>
            <a:endParaRPr kumimoji="1" lang="ja-JP" altLang="en-US"/>
          </a:p>
        </p:txBody>
      </p:sp>
    </p:spTree>
    <p:extLst>
      <p:ext uri="{BB962C8B-B14F-4D97-AF65-F5344CB8AC3E}">
        <p14:creationId xmlns:p14="http://schemas.microsoft.com/office/powerpoint/2010/main" val="1612754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C32B6-EEEE-D9E4-C90A-E2A044C475BD}"/>
              </a:ext>
            </a:extLst>
          </p:cNvPr>
          <p:cNvSpPr>
            <a:spLocks noGrp="1"/>
          </p:cNvSpPr>
          <p:nvPr>
            <p:ph type="title"/>
          </p:nvPr>
        </p:nvSpPr>
        <p:spPr>
          <a:xfrm>
            <a:off x="838200" y="365126"/>
            <a:ext cx="10515600" cy="828674"/>
          </a:xfrm>
        </p:spPr>
        <p:txBody>
          <a:bodyPr>
            <a:normAutofit/>
          </a:bodyPr>
          <a:lstStyle/>
          <a:p>
            <a:r>
              <a:rPr kumimoji="1" lang="ja-JP" altLang="en-US" sz="2800" dirty="0"/>
              <a:t>各時期の考え方</a:t>
            </a:r>
          </a:p>
        </p:txBody>
      </p:sp>
      <p:sp>
        <p:nvSpPr>
          <p:cNvPr id="3" name="コンテンツ プレースホルダー 2">
            <a:extLst>
              <a:ext uri="{FF2B5EF4-FFF2-40B4-BE49-F238E27FC236}">
                <a16:creationId xmlns:a16="http://schemas.microsoft.com/office/drawing/2014/main" id="{4AADE68E-DDE8-0853-08E5-6344C456B9D1}"/>
              </a:ext>
            </a:extLst>
          </p:cNvPr>
          <p:cNvSpPr>
            <a:spLocks noGrp="1"/>
          </p:cNvSpPr>
          <p:nvPr>
            <p:ph idx="1"/>
          </p:nvPr>
        </p:nvSpPr>
        <p:spPr>
          <a:xfrm>
            <a:off x="596900" y="1473200"/>
            <a:ext cx="10756900" cy="4703763"/>
          </a:xfrm>
        </p:spPr>
        <p:txBody>
          <a:bodyPr>
            <a:normAutofit/>
          </a:bodyPr>
          <a:lstStyle/>
          <a:p>
            <a:r>
              <a:rPr kumimoji="1" lang="ja-JP" altLang="en-US" dirty="0"/>
              <a:t>達成時期</a:t>
            </a:r>
            <a:r>
              <a:rPr lang="ja-JP" altLang="en-US" dirty="0"/>
              <a:t>：支援目標が段階的に達成可能と見立てた時期。</a:t>
            </a:r>
            <a:endParaRPr lang="en-US" altLang="ja-JP" dirty="0"/>
          </a:p>
          <a:p>
            <a:pPr marL="0" indent="0">
              <a:buNone/>
            </a:pPr>
            <a:r>
              <a:rPr kumimoji="1" lang="ja-JP" altLang="en-US" dirty="0"/>
              <a:t>　</a:t>
            </a:r>
            <a:r>
              <a:rPr kumimoji="1" lang="en-US" altLang="ja-JP" dirty="0"/>
              <a:t>※</a:t>
            </a:r>
            <a:r>
              <a:rPr kumimoji="1" lang="ja-JP" altLang="en-US" dirty="0"/>
              <a:t>いろいろな設定の仕方があるが、例えば計画の支給決定期間に合わせる場合もある。</a:t>
            </a:r>
            <a:endParaRPr kumimoji="1" lang="en-US" altLang="ja-JP" dirty="0"/>
          </a:p>
          <a:p>
            <a:pPr marL="0" indent="0">
              <a:buNone/>
            </a:pPr>
            <a:endParaRPr lang="en-US" altLang="ja-JP" dirty="0"/>
          </a:p>
          <a:p>
            <a:pPr marL="0" indent="0">
              <a:buNone/>
            </a:pPr>
            <a:r>
              <a:rPr kumimoji="1" lang="ja-JP" altLang="en-US" dirty="0"/>
              <a:t>・評価時期：達成時期を踏まえつつ、サービス導入後の変化についても見通しを持ち、適切な評価時期を設定する。</a:t>
            </a:r>
            <a:endParaRPr kumimoji="1" lang="en-US" altLang="ja-JP" dirty="0"/>
          </a:p>
          <a:p>
            <a:pPr marL="0" indent="0">
              <a:buNone/>
            </a:pPr>
            <a:r>
              <a:rPr lang="en-US" altLang="ja-JP" dirty="0"/>
              <a:t>※</a:t>
            </a:r>
            <a:r>
              <a:rPr lang="ja-JP" altLang="en-US" dirty="0"/>
              <a:t>サービスが効果的に機能しているかについて初期段階での確認が大切なためサービス導入直後は特に留意する必要がある。</a:t>
            </a:r>
            <a:endParaRPr lang="en-US" altLang="ja-JP" dirty="0"/>
          </a:p>
          <a:p>
            <a:pPr marL="0" indent="0">
              <a:buNone/>
            </a:pPr>
            <a:r>
              <a:rPr kumimoji="1" lang="en-US" altLang="ja-JP" dirty="0"/>
              <a:t>※</a:t>
            </a:r>
            <a:r>
              <a:rPr kumimoji="1" lang="ja-JP" altLang="en-US" dirty="0"/>
              <a:t>過剰なサービスでエンパワメントが妨げられないよう再評価が必要。</a:t>
            </a:r>
            <a:endParaRPr kumimoji="1" lang="en-US" altLang="ja-JP" dirty="0"/>
          </a:p>
        </p:txBody>
      </p:sp>
      <p:sp>
        <p:nvSpPr>
          <p:cNvPr id="4" name="スライド番号プレースホルダー 3">
            <a:extLst>
              <a:ext uri="{FF2B5EF4-FFF2-40B4-BE49-F238E27FC236}">
                <a16:creationId xmlns:a16="http://schemas.microsoft.com/office/drawing/2014/main" id="{09852624-062F-201C-5895-1D223484FED8}"/>
              </a:ext>
            </a:extLst>
          </p:cNvPr>
          <p:cNvSpPr>
            <a:spLocks noGrp="1"/>
          </p:cNvSpPr>
          <p:nvPr>
            <p:ph type="sldNum" sz="quarter" idx="12"/>
          </p:nvPr>
        </p:nvSpPr>
        <p:spPr/>
        <p:txBody>
          <a:bodyPr/>
          <a:lstStyle/>
          <a:p>
            <a:fld id="{A91C993B-A9DA-4951-8332-1A7E62C84861}" type="slidenum">
              <a:rPr kumimoji="1" lang="ja-JP" altLang="en-US" smtClean="0"/>
              <a:t>40</a:t>
            </a:fld>
            <a:endParaRPr kumimoji="1" lang="ja-JP" altLang="en-US"/>
          </a:p>
        </p:txBody>
      </p:sp>
    </p:spTree>
    <p:extLst>
      <p:ext uri="{BB962C8B-B14F-4D97-AF65-F5344CB8AC3E}">
        <p14:creationId xmlns:p14="http://schemas.microsoft.com/office/powerpoint/2010/main" val="3839986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 name="AutoShape 54"/>
          <p:cNvSpPr>
            <a:spLocks noGrp="1" noChangeArrowheads="1"/>
          </p:cNvSpPr>
          <p:nvPr>
            <p:ph type="title" idx="4294967295"/>
          </p:nvPr>
        </p:nvSpPr>
        <p:spPr>
          <a:xfrm>
            <a:off x="2640399" y="44493"/>
            <a:ext cx="4931280"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1800" b="1" dirty="0">
                <a:latin typeface="+mn-ea"/>
                <a:ea typeface="+mn-ea"/>
              </a:rPr>
              <a:t>サービス等利用計画と個別支援計画の関係</a:t>
            </a:r>
          </a:p>
        </p:txBody>
      </p:sp>
      <p:sp>
        <p:nvSpPr>
          <p:cNvPr id="1746" name="右矢印 23"/>
          <p:cNvSpPr/>
          <p:nvPr/>
        </p:nvSpPr>
        <p:spPr>
          <a:xfrm>
            <a:off x="4321908" y="2635250"/>
            <a:ext cx="533401"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747" name="角丸四角形 32"/>
          <p:cNvSpPr/>
          <p:nvPr/>
        </p:nvSpPr>
        <p:spPr>
          <a:xfrm>
            <a:off x="158720" y="2060576"/>
            <a:ext cx="11787150"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400" b="1" dirty="0">
              <a:solidFill>
                <a:prstClr val="black"/>
              </a:solidFill>
            </a:endParaRPr>
          </a:p>
        </p:txBody>
      </p:sp>
      <p:sp>
        <p:nvSpPr>
          <p:cNvPr id="1748" name="角丸四角形 41"/>
          <p:cNvSpPr/>
          <p:nvPr/>
        </p:nvSpPr>
        <p:spPr>
          <a:xfrm>
            <a:off x="424736" y="1684340"/>
            <a:ext cx="3278554"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指定特定相談支援事業者（計画作成担当）</a:t>
            </a:r>
          </a:p>
        </p:txBody>
      </p:sp>
      <p:sp>
        <p:nvSpPr>
          <p:cNvPr id="1749" name="角丸四角形 9"/>
          <p:cNvSpPr/>
          <p:nvPr/>
        </p:nvSpPr>
        <p:spPr>
          <a:xfrm>
            <a:off x="2728082" y="5085974"/>
            <a:ext cx="9394092"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750" name="角丸四角形 10"/>
          <p:cNvSpPr/>
          <p:nvPr/>
        </p:nvSpPr>
        <p:spPr>
          <a:xfrm>
            <a:off x="2905402" y="4868863"/>
            <a:ext cx="248138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sp>
        <p:nvSpPr>
          <p:cNvPr id="1751" name="角丸四角形 12"/>
          <p:cNvSpPr/>
          <p:nvPr/>
        </p:nvSpPr>
        <p:spPr>
          <a:xfrm>
            <a:off x="965616" y="2350728"/>
            <a:ext cx="300306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・障害者の心身の状況</a:t>
            </a:r>
            <a:endParaRPr lang="en-US" altLang="ja-JP" sz="1400" b="1" dirty="0">
              <a:solidFill>
                <a:prstClr val="black"/>
              </a:solidFill>
            </a:endParaRPr>
          </a:p>
          <a:p>
            <a:pPr>
              <a:defRPr/>
            </a:pPr>
            <a:r>
              <a:rPr lang="ja-JP" altLang="en-US" sz="1400" b="1" dirty="0">
                <a:solidFill>
                  <a:prstClr val="black"/>
                </a:solidFill>
              </a:rPr>
              <a:t>　・その置かれている環境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・現に受けているサービス</a:t>
            </a:r>
            <a:endParaRPr lang="en-US" altLang="ja-JP" sz="1400" b="1" dirty="0">
              <a:solidFill>
                <a:prstClr val="black"/>
              </a:solidFill>
            </a:endParaRPr>
          </a:p>
          <a:p>
            <a:pPr>
              <a:defRPr/>
            </a:pPr>
            <a:r>
              <a:rPr lang="ja-JP" altLang="en-US" sz="1400" b="1" dirty="0">
                <a:solidFill>
                  <a:prstClr val="black"/>
                </a:solidFill>
              </a:rPr>
              <a:t>　・サービス利用の意向</a:t>
            </a:r>
            <a:endParaRPr lang="en-US" altLang="ja-JP" sz="1400" b="1" dirty="0">
              <a:solidFill>
                <a:prstClr val="black"/>
              </a:solidFill>
            </a:endParaRPr>
          </a:p>
          <a:p>
            <a:pPr>
              <a:defRPr/>
            </a:pPr>
            <a:r>
              <a:rPr lang="ja-JP" altLang="en-US" sz="1400" b="1" dirty="0">
                <a:solidFill>
                  <a:prstClr val="black"/>
                </a:solidFill>
              </a:rPr>
              <a:t>　・支援する上で解決すべ</a:t>
            </a:r>
            <a:endParaRPr lang="en-US" altLang="ja-JP" sz="1400" b="1" dirty="0">
              <a:solidFill>
                <a:prstClr val="black"/>
              </a:solidFill>
            </a:endParaRPr>
          </a:p>
          <a:p>
            <a:pPr>
              <a:defRPr/>
            </a:pPr>
            <a:r>
              <a:rPr lang="ja-JP" altLang="en-US" sz="1400" b="1" dirty="0">
                <a:solidFill>
                  <a:prstClr val="black"/>
                </a:solidFill>
              </a:rPr>
              <a:t>　　き課題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752" name="角丸四角形 14"/>
          <p:cNvSpPr/>
          <p:nvPr/>
        </p:nvSpPr>
        <p:spPr>
          <a:xfrm>
            <a:off x="5487172" y="2350728"/>
            <a:ext cx="3356708"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・生活に対する意向</a:t>
            </a:r>
            <a:endParaRPr lang="en-US" altLang="ja-JP" sz="1400" b="1" dirty="0">
              <a:solidFill>
                <a:prstClr val="black"/>
              </a:solidFill>
            </a:endParaRPr>
          </a:p>
          <a:p>
            <a:pPr>
              <a:defRPr/>
            </a:pPr>
            <a:r>
              <a:rPr lang="ja-JP" altLang="en-US" sz="1400" b="1" dirty="0">
                <a:solidFill>
                  <a:prstClr val="black"/>
                </a:solidFill>
              </a:rPr>
              <a:t>　・総合的な援助の方針</a:t>
            </a:r>
            <a:endParaRPr lang="en-US" altLang="ja-JP" sz="1400" b="1" dirty="0">
              <a:solidFill>
                <a:prstClr val="black"/>
              </a:solidFill>
            </a:endParaRPr>
          </a:p>
          <a:p>
            <a:pPr>
              <a:defRPr/>
            </a:pPr>
            <a:r>
              <a:rPr lang="ja-JP" altLang="en-US" sz="1400" b="1" dirty="0">
                <a:solidFill>
                  <a:prstClr val="black"/>
                </a:solidFill>
              </a:rPr>
              <a:t>　・解決すべき課題</a:t>
            </a:r>
            <a:endParaRPr lang="en-US" altLang="ja-JP" sz="1400" b="1" dirty="0">
              <a:solidFill>
                <a:prstClr val="black"/>
              </a:solidFill>
            </a:endParaRPr>
          </a:p>
          <a:p>
            <a:pPr>
              <a:defRPr/>
            </a:pPr>
            <a:r>
              <a:rPr lang="ja-JP" altLang="en-US" sz="1400" b="1" dirty="0">
                <a:solidFill>
                  <a:prstClr val="black"/>
                </a:solidFill>
              </a:rPr>
              <a:t>　・サービスの目的（長期・短期）</a:t>
            </a:r>
            <a:endParaRPr lang="en-US" altLang="ja-JP" sz="1400" b="1" dirty="0">
              <a:solidFill>
                <a:prstClr val="black"/>
              </a:solidFill>
            </a:endParaRPr>
          </a:p>
          <a:p>
            <a:pPr>
              <a:defRPr/>
            </a:pPr>
            <a:r>
              <a:rPr lang="ja-JP" altLang="en-US" sz="1400" b="1" dirty="0">
                <a:solidFill>
                  <a:prstClr val="black"/>
                </a:solidFill>
              </a:rPr>
              <a:t>　・その達成時期</a:t>
            </a:r>
            <a:endParaRPr lang="en-US" altLang="ja-JP" sz="1400" b="1" dirty="0">
              <a:solidFill>
                <a:prstClr val="black"/>
              </a:solidFill>
            </a:endParaRPr>
          </a:p>
          <a:p>
            <a:pPr>
              <a:defRPr/>
            </a:pPr>
            <a:r>
              <a:rPr lang="ja-JP" altLang="en-US" sz="1400" b="1" dirty="0">
                <a:solidFill>
                  <a:prstClr val="black"/>
                </a:solidFill>
              </a:rPr>
              <a:t>　・サービスの種類・内容・量</a:t>
            </a:r>
            <a:endParaRPr lang="en-US" altLang="ja-JP" sz="1400" b="1" dirty="0">
              <a:solidFill>
                <a:prstClr val="black"/>
              </a:solidFill>
            </a:endParaRPr>
          </a:p>
          <a:p>
            <a:pPr>
              <a:defRPr/>
            </a:pPr>
            <a:r>
              <a:rPr lang="ja-JP" altLang="en-US" sz="1400" b="1" dirty="0">
                <a:solidFill>
                  <a:prstClr val="black"/>
                </a:solidFill>
              </a:rPr>
              <a:t>　・サービス提供の留意事項</a:t>
            </a:r>
            <a:endParaRPr lang="ja-JP" altLang="en-US" b="1" dirty="0">
              <a:solidFill>
                <a:prstClr val="white"/>
              </a:solidFill>
            </a:endParaRPr>
          </a:p>
        </p:txBody>
      </p:sp>
      <p:sp>
        <p:nvSpPr>
          <p:cNvPr id="1753" name="Rectangle 52"/>
          <p:cNvSpPr>
            <a:spLocks noChangeArrowheads="1"/>
          </p:cNvSpPr>
          <p:nvPr/>
        </p:nvSpPr>
        <p:spPr>
          <a:xfrm>
            <a:off x="5061278" y="2380866"/>
            <a:ext cx="504092"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300" b="1" dirty="0">
                <a:solidFill>
                  <a:srgbClr val="000000"/>
                </a:solidFill>
                <a:latin typeface="ＭＳ Ｐゴシック" charset="-128"/>
              </a:rPr>
              <a:t>サービス等利用計画</a:t>
            </a:r>
          </a:p>
        </p:txBody>
      </p:sp>
      <p:cxnSp>
        <p:nvCxnSpPr>
          <p:cNvPr id="1754" name="カギ線コネクタ 17"/>
          <p:cNvCxnSpPr>
            <a:stCxn id="1752" idx="2"/>
            <a:endCxn id="1750" idx="0"/>
          </p:cNvCxnSpPr>
          <p:nvPr/>
        </p:nvCxnSpPr>
        <p:spPr>
          <a:xfrm rot="5400000">
            <a:off x="5295839" y="2999955"/>
            <a:ext cx="719138" cy="3018694"/>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55" name="角丸四角形 20"/>
          <p:cNvSpPr/>
          <p:nvPr/>
        </p:nvSpPr>
        <p:spPr>
          <a:xfrm>
            <a:off x="8223793" y="5301858"/>
            <a:ext cx="3722076"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ja-JP" altLang="en-US" sz="1500" b="1" dirty="0">
                <a:solidFill>
                  <a:srgbClr val="FF0000"/>
                </a:solidFill>
              </a:rPr>
              <a:t>　</a:t>
            </a:r>
            <a:r>
              <a:rPr lang="ja-JP" altLang="en-US" sz="1500" b="1" u="sng" spc="100" dirty="0">
                <a:solidFill>
                  <a:srgbClr val="FF0000"/>
                </a:solidFill>
              </a:rPr>
              <a:t>サービス等利用計画を受けて、</a:t>
            </a:r>
            <a:r>
              <a:rPr lang="ja-JP" altLang="en-US" sz="1500" b="1" spc="100" dirty="0">
                <a:solidFill>
                  <a:srgbClr val="FF0000"/>
                </a:solidFill>
              </a:rPr>
              <a:t>自らの障害福祉サービス事業所の中での取組について具体的に掘り下げて計画を作成するよう努める。</a:t>
            </a:r>
            <a:endParaRPr lang="ja-JP" altLang="en-US" sz="1500" b="1" spc="100" dirty="0">
              <a:solidFill>
                <a:prstClr val="white"/>
              </a:solidFill>
            </a:endParaRPr>
          </a:p>
        </p:txBody>
      </p:sp>
      <p:sp>
        <p:nvSpPr>
          <p:cNvPr id="1756" name="Rectangle 52"/>
          <p:cNvSpPr>
            <a:spLocks noChangeArrowheads="1"/>
          </p:cNvSpPr>
          <p:nvPr/>
        </p:nvSpPr>
        <p:spPr>
          <a:xfrm>
            <a:off x="7808358" y="5229230"/>
            <a:ext cx="504092"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個別支援計画</a:t>
            </a:r>
          </a:p>
        </p:txBody>
      </p:sp>
      <p:sp>
        <p:nvSpPr>
          <p:cNvPr id="1757" name="角丸四角形 34"/>
          <p:cNvSpPr/>
          <p:nvPr/>
        </p:nvSpPr>
        <p:spPr>
          <a:xfrm>
            <a:off x="3536932" y="5301858"/>
            <a:ext cx="3003065"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・利用者の希望する生活</a:t>
            </a:r>
            <a:endParaRPr lang="en-US" altLang="ja-JP" sz="1400" b="1" dirty="0">
              <a:solidFill>
                <a:prstClr val="black"/>
              </a:solidFill>
            </a:endParaRPr>
          </a:p>
          <a:p>
            <a:pPr>
              <a:defRPr/>
            </a:pPr>
            <a:r>
              <a:rPr lang="ja-JP" altLang="en-US" sz="1400" b="1" dirty="0">
                <a:solidFill>
                  <a:prstClr val="black"/>
                </a:solidFill>
              </a:rPr>
              <a:t>　・課題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758" name="Rectangle 52"/>
          <p:cNvSpPr>
            <a:spLocks noChangeArrowheads="1"/>
          </p:cNvSpPr>
          <p:nvPr/>
        </p:nvSpPr>
        <p:spPr>
          <a:xfrm>
            <a:off x="3124987" y="5332413"/>
            <a:ext cx="504092"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1759" name="Rectangle 52"/>
          <p:cNvSpPr>
            <a:spLocks noChangeArrowheads="1"/>
          </p:cNvSpPr>
          <p:nvPr/>
        </p:nvSpPr>
        <p:spPr>
          <a:xfrm>
            <a:off x="540034" y="2420939"/>
            <a:ext cx="506047"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1760" name="右矢印 36"/>
          <p:cNvSpPr/>
          <p:nvPr/>
        </p:nvSpPr>
        <p:spPr>
          <a:xfrm>
            <a:off x="6893184" y="5445125"/>
            <a:ext cx="531446"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761" name="角丸四角形 43"/>
          <p:cNvSpPr/>
          <p:nvPr/>
        </p:nvSpPr>
        <p:spPr>
          <a:xfrm>
            <a:off x="8665396" y="2277664"/>
            <a:ext cx="3014785"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　障害福祉サービスに加え、</a:t>
            </a:r>
            <a:r>
              <a:rPr lang="ja-JP" altLang="en-US" sz="1200" u="wavyHeavy" dirty="0">
                <a:solidFill>
                  <a:prstClr val="black"/>
                </a:solidFill>
                <a:uFill>
                  <a:solidFill>
                    <a:srgbClr val="FF0000"/>
                  </a:solidFill>
                </a:uFill>
              </a:rPr>
              <a:t>保健医療サービス、その他の福祉サービスや地域住民の自発的活動なども計画に位置づけるよう努める。</a:t>
            </a:r>
          </a:p>
        </p:txBody>
      </p:sp>
      <p:sp>
        <p:nvSpPr>
          <p:cNvPr id="1762" name="角丸四角形吹き出し 47"/>
          <p:cNvSpPr/>
          <p:nvPr/>
        </p:nvSpPr>
        <p:spPr>
          <a:xfrm>
            <a:off x="9198732" y="3500448"/>
            <a:ext cx="2481385"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　</a:t>
            </a:r>
            <a:r>
              <a:rPr lang="ja-JP" altLang="en-US" sz="1400" dirty="0">
                <a:solidFill>
                  <a:srgbClr val="FF0000"/>
                </a:solidFill>
              </a:rPr>
              <a:t>複数サービスに共通の支援目標、複数サービスの役割分担、利用者の環境調整等、総合的な支援計画を作る。</a:t>
            </a:r>
          </a:p>
        </p:txBody>
      </p:sp>
      <p:sp>
        <p:nvSpPr>
          <p:cNvPr id="1763" name="角丸四角形 22"/>
          <p:cNvSpPr/>
          <p:nvPr/>
        </p:nvSpPr>
        <p:spPr>
          <a:xfrm>
            <a:off x="158334" y="4437063"/>
            <a:ext cx="248138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cxnSp>
        <p:nvCxnSpPr>
          <p:cNvPr id="1764" name="カギ線コネクタ 24"/>
          <p:cNvCxnSpPr>
            <a:endCxn id="1763" idx="3"/>
          </p:cNvCxnSpPr>
          <p:nvPr/>
        </p:nvCxnSpPr>
        <p:spPr>
          <a:xfrm rot="10800000" flipV="1">
            <a:off x="2639663" y="4508500"/>
            <a:ext cx="1506415"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65" name="角丸四角形 44"/>
          <p:cNvSpPr/>
          <p:nvPr/>
        </p:nvSpPr>
        <p:spPr>
          <a:xfrm>
            <a:off x="424495" y="684263"/>
            <a:ext cx="11166230"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defRPr/>
            </a:pPr>
            <a:r>
              <a:rPr lang="ja-JP" altLang="en-US" sz="1400" b="1" dirty="0">
                <a:solidFill>
                  <a:prstClr val="black"/>
                </a:solidFill>
              </a:rPr>
              <a:t>○　</a:t>
            </a:r>
            <a:r>
              <a:rPr lang="ja-JP" altLang="en-US" sz="1400" b="1" dirty="0">
                <a:solidFill>
                  <a:srgbClr val="FF0000"/>
                </a:solidFill>
              </a:rPr>
              <a:t>サービス等利用計画については、相談支援専門員が、</a:t>
            </a:r>
            <a:r>
              <a:rPr lang="ja-JP" altLang="en-US" sz="1400" b="1" dirty="0">
                <a:solidFill>
                  <a:srgbClr val="FF0000"/>
                </a:solidFill>
                <a:uFill>
                  <a:solidFill>
                    <a:srgbClr val="FF0000"/>
                  </a:solidFill>
                </a:uFill>
              </a:rPr>
              <a:t>総合的な援助方針</a:t>
            </a:r>
            <a:r>
              <a:rPr lang="ja-JP" altLang="en-US" sz="1400" b="1" dirty="0">
                <a:solidFill>
                  <a:srgbClr val="FF0000"/>
                </a:solidFill>
              </a:rPr>
              <a:t>や解決すべき課題を踏まえ、最も適切なサービスの組み合わせ等について検討し、作成</a:t>
            </a:r>
            <a:r>
              <a:rPr lang="ja-JP" altLang="en-US" sz="1400" b="1" dirty="0">
                <a:solidFill>
                  <a:prstClr val="black"/>
                </a:solidFill>
              </a:rPr>
              <a:t>。</a:t>
            </a:r>
            <a:endParaRPr lang="en-US" altLang="ja-JP" sz="1400" b="1" dirty="0">
              <a:solidFill>
                <a:prstClr val="black"/>
              </a:solidFill>
            </a:endParaRPr>
          </a:p>
          <a:p>
            <a:pPr marL="176213" indent="-176213">
              <a:defRPr/>
            </a:pPr>
            <a:r>
              <a:rPr lang="ja-JP" altLang="en-US" sz="1400" b="1" dirty="0">
                <a:solidFill>
                  <a:prstClr val="black"/>
                </a:solidFill>
              </a:rPr>
              <a:t>○　</a:t>
            </a:r>
            <a:r>
              <a:rPr lang="ja-JP" altLang="en-US" sz="1400" b="1" dirty="0">
                <a:solidFill>
                  <a:schemeClr val="accent5"/>
                </a:solidFill>
              </a:rPr>
              <a:t>個別支援計画については、サービス管理責任者が、サービス等利用計画における総合的な援助方針等を踏まえ、当該事業所が提供する</a:t>
            </a:r>
            <a:r>
              <a:rPr lang="ja-JP" altLang="en-US" sz="1400" b="1" dirty="0">
                <a:solidFill>
                  <a:schemeClr val="accent5"/>
                </a:solidFill>
                <a:uFill>
                  <a:solidFill>
                    <a:srgbClr val="FF0000"/>
                  </a:solidFill>
                </a:uFill>
              </a:rPr>
              <a:t>サービスの適切な支援内容</a:t>
            </a:r>
            <a:r>
              <a:rPr lang="ja-JP" altLang="en-US" sz="1400" b="1" dirty="0">
                <a:solidFill>
                  <a:schemeClr val="accent5"/>
                </a:solidFill>
              </a:rPr>
              <a:t>等について検討し、作成</a:t>
            </a:r>
            <a:r>
              <a:rPr lang="ja-JP" altLang="en-US" sz="1400" b="1" dirty="0">
                <a:solidFill>
                  <a:prstClr val="black"/>
                </a:solidFill>
              </a:rPr>
              <a:t>。</a:t>
            </a:r>
          </a:p>
        </p:txBody>
      </p:sp>
      <p:sp>
        <p:nvSpPr>
          <p:cNvPr id="1766"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41</a:t>
            </a:fld>
            <a:endParaRPr lang="en-US" altLang="ja-JP" dirty="0"/>
          </a:p>
        </p:txBody>
      </p:sp>
      <p:sp>
        <p:nvSpPr>
          <p:cNvPr id="2" name="テキスト ボックス 1">
            <a:extLst>
              <a:ext uri="{FF2B5EF4-FFF2-40B4-BE49-F238E27FC236}">
                <a16:creationId xmlns:a16="http://schemas.microsoft.com/office/drawing/2014/main" id="{90987FAA-432C-F641-86F7-118A54DC6E91}"/>
              </a:ext>
            </a:extLst>
          </p:cNvPr>
          <p:cNvSpPr txBox="1"/>
          <p:nvPr/>
        </p:nvSpPr>
        <p:spPr>
          <a:xfrm>
            <a:off x="216952" y="5816739"/>
            <a:ext cx="2362055" cy="707886"/>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P205</a:t>
            </a:r>
            <a:r>
              <a:rPr lang="ja-JP" altLang="en-US" sz="2000" dirty="0"/>
              <a:t>～</a:t>
            </a:r>
            <a:r>
              <a:rPr lang="en-US" altLang="ja-JP" sz="2000" dirty="0"/>
              <a:t>208</a:t>
            </a:r>
            <a:r>
              <a:rPr kumimoji="1" lang="ja-JP" altLang="en-US" sz="2000" dirty="0"/>
              <a:t>　</a:t>
            </a:r>
          </a:p>
        </p:txBody>
      </p:sp>
    </p:spTree>
    <p:extLst>
      <p:ext uri="{BB962C8B-B14F-4D97-AF65-F5344CB8AC3E}">
        <p14:creationId xmlns:p14="http://schemas.microsoft.com/office/powerpoint/2010/main" val="3087943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楕円 62"/>
          <p:cNvSpPr/>
          <p:nvPr/>
        </p:nvSpPr>
        <p:spPr>
          <a:xfrm>
            <a:off x="1030727" y="4223912"/>
            <a:ext cx="9790954" cy="2038004"/>
          </a:xfrm>
          <a:prstGeom prst="ellipse">
            <a:avLst/>
          </a:prstGeom>
          <a:noFill/>
          <a:ln w="57150">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773"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42</a:t>
            </a:fld>
            <a:endParaRPr lang="en-US" altLang="ja-JP" dirty="0"/>
          </a:p>
        </p:txBody>
      </p:sp>
      <p:pic>
        <p:nvPicPr>
          <p:cNvPr id="1774" name="図 3"/>
          <p:cNvPicPr>
            <a:picLocks noChangeAspect="1"/>
          </p:cNvPicPr>
          <p:nvPr/>
        </p:nvPicPr>
        <p:blipFill>
          <a:blip r:embed="rId3"/>
          <a:stretch>
            <a:fillRect/>
          </a:stretch>
        </p:blipFill>
        <p:spPr>
          <a:xfrm>
            <a:off x="1091180" y="729069"/>
            <a:ext cx="824641" cy="918805"/>
          </a:xfrm>
          <a:prstGeom prst="rect">
            <a:avLst/>
          </a:prstGeom>
        </p:spPr>
      </p:pic>
      <p:sp>
        <p:nvSpPr>
          <p:cNvPr id="1775" name="吹き出し: 角を丸めた四角形 4"/>
          <p:cNvSpPr/>
          <p:nvPr/>
        </p:nvSpPr>
        <p:spPr>
          <a:xfrm>
            <a:off x="2454837" y="105041"/>
            <a:ext cx="4165386" cy="1368152"/>
          </a:xfrm>
          <a:prstGeom prst="wedgeRoundRectCallout">
            <a:avLst>
              <a:gd name="adj1" fmla="val -66107"/>
              <a:gd name="adj2" fmla="val 3419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latin typeface="+mn-ea"/>
              </a:rPr>
              <a:t>住み慣れた自宅で生活しながら、自分でも</a:t>
            </a:r>
            <a:r>
              <a:rPr kumimoji="1" lang="ja-JP" altLang="en-US" dirty="0">
                <a:solidFill>
                  <a:srgbClr val="FF0000"/>
                </a:solidFill>
                <a:latin typeface="+mn-ea"/>
              </a:rPr>
              <a:t>できる仕事</a:t>
            </a:r>
            <a:r>
              <a:rPr kumimoji="1" lang="ja-JP" altLang="en-US" dirty="0">
                <a:latin typeface="+mn-ea"/>
              </a:rPr>
              <a:t>をしたいな。</a:t>
            </a:r>
            <a:endParaRPr kumimoji="1" lang="en-US" altLang="ja-JP" dirty="0">
              <a:latin typeface="+mn-ea"/>
            </a:endParaRPr>
          </a:p>
          <a:p>
            <a:pPr algn="ctr"/>
            <a:r>
              <a:rPr lang="ja-JP" altLang="en-US" dirty="0">
                <a:latin typeface="+mn-ea"/>
              </a:rPr>
              <a:t>でも、妻を亡くしたばっかりで</a:t>
            </a:r>
            <a:r>
              <a:rPr lang="ja-JP" altLang="en-US" dirty="0">
                <a:solidFill>
                  <a:srgbClr val="FF0000"/>
                </a:solidFill>
                <a:latin typeface="+mn-ea"/>
              </a:rPr>
              <a:t>家のこと</a:t>
            </a:r>
            <a:r>
              <a:rPr lang="ja-JP" altLang="en-US" dirty="0">
                <a:latin typeface="+mn-ea"/>
              </a:rPr>
              <a:t>がよくできないんじゃ。</a:t>
            </a:r>
            <a:endParaRPr kumimoji="1" lang="ja-JP" altLang="en-US" dirty="0">
              <a:latin typeface="+mn-ea"/>
            </a:endParaRPr>
          </a:p>
        </p:txBody>
      </p:sp>
      <p:sp>
        <p:nvSpPr>
          <p:cNvPr id="1776" name="正方形/長方形 5"/>
          <p:cNvSpPr/>
          <p:nvPr/>
        </p:nvSpPr>
        <p:spPr>
          <a:xfrm>
            <a:off x="10704511" y="62545"/>
            <a:ext cx="1367407" cy="4444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図　解</a:t>
            </a:r>
            <a:endParaRPr lang="en-US" altLang="ja-JP" sz="2000" b="1" dirty="0">
              <a:solidFill>
                <a:schemeClr val="tx1"/>
              </a:solidFill>
            </a:endParaRPr>
          </a:p>
        </p:txBody>
      </p:sp>
      <p:pic>
        <p:nvPicPr>
          <p:cNvPr id="1777" name="図 7"/>
          <p:cNvPicPr>
            <a:picLocks noChangeAspect="1"/>
          </p:cNvPicPr>
          <p:nvPr/>
        </p:nvPicPr>
        <p:blipFill>
          <a:blip r:embed="rId4"/>
          <a:stretch>
            <a:fillRect/>
          </a:stretch>
        </p:blipFill>
        <p:spPr>
          <a:xfrm>
            <a:off x="6905874" y="1312872"/>
            <a:ext cx="781614" cy="948941"/>
          </a:xfrm>
          <a:prstGeom prst="rect">
            <a:avLst/>
          </a:prstGeom>
        </p:spPr>
      </p:pic>
      <p:sp>
        <p:nvSpPr>
          <p:cNvPr id="1778" name="吹き出し: 角を丸めた四角形 8"/>
          <p:cNvSpPr/>
          <p:nvPr/>
        </p:nvSpPr>
        <p:spPr>
          <a:xfrm>
            <a:off x="8400257" y="908720"/>
            <a:ext cx="3638594" cy="1468927"/>
          </a:xfrm>
          <a:prstGeom prst="wedgeRoundRectCallout">
            <a:avLst>
              <a:gd name="adj1" fmla="val -67765"/>
              <a:gd name="adj2" fmla="val 13422"/>
              <a:gd name="adj3" fmla="val 16667"/>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なるほど・・・ご自宅で家事などを手伝ってもらいながら生活し、無理のないようなお仕事などをご希望されてるのですね。</a:t>
            </a:r>
          </a:p>
        </p:txBody>
      </p:sp>
      <p:cxnSp>
        <p:nvCxnSpPr>
          <p:cNvPr id="1779" name="直線コネクタ 10"/>
          <p:cNvCxnSpPr/>
          <p:nvPr/>
        </p:nvCxnSpPr>
        <p:spPr>
          <a:xfrm>
            <a:off x="379673" y="3505440"/>
            <a:ext cx="11432655"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80" name="四角形: 角を丸くする 11"/>
          <p:cNvSpPr/>
          <p:nvPr/>
        </p:nvSpPr>
        <p:spPr>
          <a:xfrm>
            <a:off x="2047783" y="3048863"/>
            <a:ext cx="8773898" cy="3600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本人とのアセスメントを繰り返し、見学やサービス調整を行なった結果・・・</a:t>
            </a:r>
          </a:p>
        </p:txBody>
      </p:sp>
      <p:pic>
        <p:nvPicPr>
          <p:cNvPr id="1781" name="Picture 31"/>
          <p:cNvPicPr>
            <a:picLocks noChangeAspect="1" noChangeArrowheads="1"/>
          </p:cNvPicPr>
          <p:nvPr/>
        </p:nvPicPr>
        <p:blipFill>
          <a:blip r:embed="rId5"/>
          <a:stretch>
            <a:fillRect/>
          </a:stretch>
        </p:blipFill>
        <p:spPr>
          <a:xfrm>
            <a:off x="4987872" y="3864893"/>
            <a:ext cx="752231" cy="560388"/>
          </a:xfrm>
          <a:prstGeom prst="rect">
            <a:avLst/>
          </a:prstGeom>
          <a:noFill/>
          <a:ln>
            <a:noFill/>
          </a:ln>
        </p:spPr>
      </p:pic>
      <p:sp>
        <p:nvSpPr>
          <p:cNvPr id="1782" name="テキスト ボックス 15"/>
          <p:cNvSpPr txBox="1"/>
          <p:nvPr/>
        </p:nvSpPr>
        <p:spPr>
          <a:xfrm>
            <a:off x="5725730" y="4023857"/>
            <a:ext cx="1418004" cy="400110"/>
          </a:xfrm>
          <a:prstGeom prst="rect">
            <a:avLst/>
          </a:prstGeom>
          <a:solidFill>
            <a:schemeClr val="bg1"/>
          </a:solidFill>
        </p:spPr>
        <p:txBody>
          <a:bodyPr wrap="square" rtlCol="0">
            <a:spAutoFit/>
          </a:bodyPr>
          <a:lstStyle/>
          <a:p>
            <a:pPr algn="ctr"/>
            <a:r>
              <a:rPr lang="ja-JP" altLang="en-US" sz="1000" b="1" dirty="0"/>
              <a:t>指定特定</a:t>
            </a:r>
            <a:endParaRPr lang="en-US" altLang="ja-JP" sz="1000" b="1" dirty="0"/>
          </a:p>
          <a:p>
            <a:pPr algn="ctr"/>
            <a:r>
              <a:rPr lang="ja-JP" altLang="en-US" sz="1000" b="1" dirty="0"/>
              <a:t>相談支援事業所</a:t>
            </a:r>
            <a:endParaRPr kumimoji="1" lang="ja-JP" altLang="en-US" sz="1000" b="1" dirty="0"/>
          </a:p>
        </p:txBody>
      </p:sp>
      <p:pic>
        <p:nvPicPr>
          <p:cNvPr id="1783" name="Picture 45" descr="http://www.printout.jp/clipart/clipart_d/11_keikan/01_street/gif/keikan_0017.gif"/>
          <p:cNvPicPr>
            <a:picLocks noChangeAspect="1" noChangeArrowheads="1"/>
          </p:cNvPicPr>
          <p:nvPr/>
        </p:nvPicPr>
        <p:blipFill>
          <a:blip r:embed="rId6"/>
          <a:stretch>
            <a:fillRect/>
          </a:stretch>
        </p:blipFill>
        <p:spPr>
          <a:xfrm>
            <a:off x="4761698" y="5858128"/>
            <a:ext cx="1673034" cy="566205"/>
          </a:xfrm>
          <a:prstGeom prst="rect">
            <a:avLst/>
          </a:prstGeom>
          <a:ln>
            <a:noFill/>
          </a:ln>
          <a:effectLst>
            <a:softEdge rad="112500"/>
          </a:effectLst>
        </p:spPr>
      </p:pic>
      <p:sp>
        <p:nvSpPr>
          <p:cNvPr id="1784" name="テキスト ボックス 18"/>
          <p:cNvSpPr txBox="1"/>
          <p:nvPr/>
        </p:nvSpPr>
        <p:spPr>
          <a:xfrm>
            <a:off x="4761698" y="6424333"/>
            <a:ext cx="1673034" cy="246221"/>
          </a:xfrm>
          <a:prstGeom prst="rect">
            <a:avLst/>
          </a:prstGeom>
          <a:noFill/>
        </p:spPr>
        <p:txBody>
          <a:bodyPr wrap="square" rtlCol="0">
            <a:spAutoFit/>
          </a:bodyPr>
          <a:lstStyle/>
          <a:p>
            <a:pPr algn="ctr"/>
            <a:r>
              <a:rPr lang="ja-JP" altLang="en-US" sz="1000" b="1" dirty="0"/>
              <a:t>就労継続支援</a:t>
            </a:r>
            <a:r>
              <a:rPr lang="en-US" altLang="ja-JP" sz="1000" b="1" dirty="0"/>
              <a:t>B</a:t>
            </a:r>
            <a:r>
              <a:rPr lang="ja-JP" altLang="en-US" sz="1000" b="1" dirty="0"/>
              <a:t>型</a:t>
            </a:r>
            <a:endParaRPr kumimoji="1" lang="ja-JP" altLang="en-US" sz="1000" b="1" dirty="0"/>
          </a:p>
        </p:txBody>
      </p:sp>
      <p:pic>
        <p:nvPicPr>
          <p:cNvPr id="1785" name="図 17"/>
          <p:cNvPicPr>
            <a:picLocks noChangeAspect="1"/>
          </p:cNvPicPr>
          <p:nvPr/>
        </p:nvPicPr>
        <p:blipFill>
          <a:blip r:embed="rId7"/>
          <a:stretch>
            <a:fillRect/>
          </a:stretch>
        </p:blipFill>
        <p:spPr>
          <a:xfrm>
            <a:off x="193174" y="197519"/>
            <a:ext cx="898006" cy="832034"/>
          </a:xfrm>
          <a:prstGeom prst="rect">
            <a:avLst/>
          </a:prstGeom>
        </p:spPr>
      </p:pic>
      <p:sp>
        <p:nvSpPr>
          <p:cNvPr id="1786" name="四角形: 1 つの角を切り取る 19"/>
          <p:cNvSpPr/>
          <p:nvPr/>
        </p:nvSpPr>
        <p:spPr>
          <a:xfrm>
            <a:off x="4583313" y="4500895"/>
            <a:ext cx="2185959" cy="400111"/>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a:solidFill>
                  <a:srgbClr val="FF0000"/>
                </a:solidFill>
              </a:rPr>
              <a:t>サービス等利用計画</a:t>
            </a:r>
          </a:p>
        </p:txBody>
      </p:sp>
      <p:cxnSp>
        <p:nvCxnSpPr>
          <p:cNvPr id="1787" name="直線矢印コネクタ 23"/>
          <p:cNvCxnSpPr>
            <a:cxnSpLocks/>
          </p:cNvCxnSpPr>
          <p:nvPr/>
        </p:nvCxnSpPr>
        <p:spPr>
          <a:xfrm>
            <a:off x="5569354" y="4977842"/>
            <a:ext cx="0" cy="84875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88" name="四角形: 1 つの角を切り取る 24"/>
          <p:cNvSpPr/>
          <p:nvPr/>
        </p:nvSpPr>
        <p:spPr>
          <a:xfrm>
            <a:off x="5867246" y="5175530"/>
            <a:ext cx="2038379" cy="560388"/>
          </a:xfrm>
          <a:prstGeom prst="snip1Rect">
            <a:avLst/>
          </a:prstGeom>
          <a:gradFill>
            <a:gsLst>
              <a:gs pos="0">
                <a:srgbClr val="FFC000"/>
              </a:gs>
              <a:gs pos="68000">
                <a:schemeClr val="accent3">
                  <a:tint val="37000"/>
                  <a:satMod val="300000"/>
                </a:schemeClr>
              </a:gs>
              <a:gs pos="100000">
                <a:schemeClr val="accent3">
                  <a:tint val="15000"/>
                  <a:satMod val="350000"/>
                </a:schemeClr>
              </a:gs>
            </a:gsLst>
            <a:lin ang="5400000" scaled="0"/>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a:solidFill>
                  <a:srgbClr val="FF0000"/>
                </a:solidFill>
              </a:rPr>
              <a:t>個別支援計画書</a:t>
            </a:r>
          </a:p>
        </p:txBody>
      </p:sp>
      <p:grpSp>
        <p:nvGrpSpPr>
          <p:cNvPr id="1789" name="グループ化 39"/>
          <p:cNvGrpSpPr/>
          <p:nvPr/>
        </p:nvGrpSpPr>
        <p:grpSpPr>
          <a:xfrm>
            <a:off x="393979" y="5715272"/>
            <a:ext cx="1673034" cy="968462"/>
            <a:chOff x="590620" y="5213131"/>
            <a:chExt cx="1359340" cy="968462"/>
          </a:xfrm>
        </p:grpSpPr>
        <p:sp>
          <p:nvSpPr>
            <p:cNvPr id="1790" name="テキスト ボックス 26"/>
            <p:cNvSpPr txBox="1"/>
            <p:nvPr/>
          </p:nvSpPr>
          <p:spPr>
            <a:xfrm>
              <a:off x="590620" y="5935372"/>
              <a:ext cx="1359340" cy="246221"/>
            </a:xfrm>
            <a:prstGeom prst="rect">
              <a:avLst/>
            </a:prstGeom>
            <a:noFill/>
          </p:spPr>
          <p:txBody>
            <a:bodyPr wrap="square" rtlCol="0">
              <a:spAutoFit/>
            </a:bodyPr>
            <a:lstStyle/>
            <a:p>
              <a:pPr algn="ctr"/>
              <a:r>
                <a:rPr lang="ja-JP" altLang="en-US" sz="1000" b="1" dirty="0"/>
                <a:t>居宅介護支援事業所</a:t>
              </a:r>
              <a:endParaRPr kumimoji="1" lang="ja-JP" altLang="en-US" sz="1000" b="1" dirty="0"/>
            </a:p>
          </p:txBody>
        </p:sp>
        <p:pic>
          <p:nvPicPr>
            <p:cNvPr id="1791" name="Picture 5" descr="MCj04247600000[1]"/>
            <p:cNvPicPr>
              <a:picLocks noChangeAspect="1" noChangeArrowheads="1"/>
            </p:cNvPicPr>
            <p:nvPr/>
          </p:nvPicPr>
          <p:blipFill>
            <a:blip r:embed="rId8"/>
            <a:stretch>
              <a:fillRect/>
            </a:stretch>
          </p:blipFill>
          <p:spPr>
            <a:xfrm>
              <a:off x="921834" y="5213131"/>
              <a:ext cx="696912" cy="697523"/>
            </a:xfrm>
            <a:prstGeom prst="rect">
              <a:avLst/>
            </a:prstGeom>
            <a:noFill/>
            <a:ln w="9525">
              <a:noFill/>
              <a:miter lim="800000"/>
              <a:headEnd/>
              <a:tailEnd/>
            </a:ln>
          </p:spPr>
        </p:pic>
      </p:grpSp>
      <p:cxnSp>
        <p:nvCxnSpPr>
          <p:cNvPr id="1792" name="直線矢印コネクタ 27"/>
          <p:cNvCxnSpPr>
            <a:cxnSpLocks/>
          </p:cNvCxnSpPr>
          <p:nvPr/>
        </p:nvCxnSpPr>
        <p:spPr>
          <a:xfrm flipH="1">
            <a:off x="1610799" y="4817181"/>
            <a:ext cx="2804722" cy="898091"/>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93" name="四角形: 1 つの角を切り取る 30"/>
          <p:cNvSpPr/>
          <p:nvPr/>
        </p:nvSpPr>
        <p:spPr>
          <a:xfrm>
            <a:off x="1841989" y="5764640"/>
            <a:ext cx="2038379" cy="560388"/>
          </a:xfrm>
          <a:prstGeom prst="snip1Rect">
            <a:avLst/>
          </a:prstGeom>
          <a:gradFill>
            <a:gsLst>
              <a:gs pos="0">
                <a:srgbClr val="FFC000"/>
              </a:gs>
              <a:gs pos="68000">
                <a:schemeClr val="accent3">
                  <a:tint val="37000"/>
                  <a:satMod val="300000"/>
                </a:schemeClr>
              </a:gs>
              <a:gs pos="100000">
                <a:schemeClr val="accent3">
                  <a:tint val="15000"/>
                  <a:satMod val="350000"/>
                </a:schemeClr>
              </a:gs>
            </a:gsLst>
            <a:lin ang="5400000" scaled="0"/>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a:solidFill>
                  <a:srgbClr val="FF0000"/>
                </a:solidFill>
              </a:rPr>
              <a:t>個別支援計画書</a:t>
            </a:r>
            <a:endParaRPr kumimoji="1" lang="en-US" altLang="ja-JP" sz="1200" b="1" dirty="0">
              <a:solidFill>
                <a:srgbClr val="FF0000"/>
              </a:solidFill>
            </a:endParaRPr>
          </a:p>
          <a:p>
            <a:pPr algn="ctr"/>
            <a:r>
              <a:rPr lang="ja-JP" altLang="en-US" sz="1200" b="1" dirty="0">
                <a:solidFill>
                  <a:srgbClr val="FF0000"/>
                </a:solidFill>
              </a:rPr>
              <a:t>（居宅介護計画）</a:t>
            </a:r>
            <a:endParaRPr kumimoji="1" lang="ja-JP" altLang="en-US" sz="1200" b="1" dirty="0">
              <a:solidFill>
                <a:srgbClr val="FF0000"/>
              </a:solidFill>
            </a:endParaRPr>
          </a:p>
        </p:txBody>
      </p:sp>
      <p:cxnSp>
        <p:nvCxnSpPr>
          <p:cNvPr id="1794" name="直線矢印コネクタ 35"/>
          <p:cNvCxnSpPr>
            <a:cxnSpLocks/>
          </p:cNvCxnSpPr>
          <p:nvPr/>
        </p:nvCxnSpPr>
        <p:spPr>
          <a:xfrm flipH="1" flipV="1">
            <a:off x="6838117" y="4698491"/>
            <a:ext cx="2582663" cy="118692"/>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95" name="テキスト ボックス 37"/>
          <p:cNvSpPr txBox="1"/>
          <p:nvPr/>
        </p:nvSpPr>
        <p:spPr>
          <a:xfrm>
            <a:off x="1930613" y="2553245"/>
            <a:ext cx="8773898" cy="369332"/>
          </a:xfrm>
          <a:prstGeom prst="rect">
            <a:avLst/>
          </a:prstGeom>
          <a:noFill/>
        </p:spPr>
        <p:txBody>
          <a:bodyPr wrap="square" rtlCol="0">
            <a:spAutoFit/>
          </a:bodyPr>
          <a:lstStyle/>
          <a:p>
            <a:r>
              <a:rPr kumimoji="1" lang="ja-JP" altLang="en-US" dirty="0"/>
              <a:t>ご本人の生活全体の総合的なアセスメント・ニーズに応じたマネジメント</a:t>
            </a:r>
          </a:p>
        </p:txBody>
      </p:sp>
      <p:sp>
        <p:nvSpPr>
          <p:cNvPr id="1796" name="テキスト ボックス 51"/>
          <p:cNvSpPr txBox="1"/>
          <p:nvPr/>
        </p:nvSpPr>
        <p:spPr>
          <a:xfrm>
            <a:off x="250170" y="3512296"/>
            <a:ext cx="11784267" cy="338554"/>
          </a:xfrm>
          <a:prstGeom prst="rect">
            <a:avLst/>
          </a:prstGeom>
          <a:noFill/>
        </p:spPr>
        <p:txBody>
          <a:bodyPr wrap="square" rtlCol="0">
            <a:spAutoFit/>
          </a:bodyPr>
          <a:lstStyle/>
          <a:p>
            <a:r>
              <a:rPr kumimoji="1" lang="ja-JP" altLang="en-US" sz="1600" b="1" dirty="0">
                <a:solidFill>
                  <a:srgbClr val="FF0000"/>
                </a:solidFill>
                <a:effectLst>
                  <a:outerShdw blurRad="38100" dist="38100" dir="2700000" algn="tl">
                    <a:srgbClr val="000000">
                      <a:alpha val="43137"/>
                    </a:srgbClr>
                  </a:outerShdw>
                </a:effectLst>
              </a:rPr>
              <a:t>サービス等利用計画を踏まえ、それぞれのサービス提供事業所がニーズに応じた支援計画とサービス提供</a:t>
            </a:r>
          </a:p>
        </p:txBody>
      </p:sp>
      <p:pic>
        <p:nvPicPr>
          <p:cNvPr id="1797" name="図 57"/>
          <p:cNvPicPr>
            <a:picLocks noChangeAspect="1"/>
          </p:cNvPicPr>
          <p:nvPr/>
        </p:nvPicPr>
        <p:blipFill>
          <a:blip r:embed="rId9"/>
          <a:stretch>
            <a:fillRect/>
          </a:stretch>
        </p:blipFill>
        <p:spPr>
          <a:xfrm>
            <a:off x="11058799" y="6261916"/>
            <a:ext cx="752016" cy="476250"/>
          </a:xfrm>
          <a:prstGeom prst="rect">
            <a:avLst/>
          </a:prstGeom>
        </p:spPr>
      </p:pic>
      <p:pic>
        <p:nvPicPr>
          <p:cNvPr id="1798" name="図 58"/>
          <p:cNvPicPr>
            <a:picLocks noChangeAspect="1"/>
          </p:cNvPicPr>
          <p:nvPr/>
        </p:nvPicPr>
        <p:blipFill>
          <a:blip r:embed="rId10"/>
          <a:stretch>
            <a:fillRect/>
          </a:stretch>
        </p:blipFill>
        <p:spPr>
          <a:xfrm>
            <a:off x="4526298" y="3905248"/>
            <a:ext cx="461574" cy="560388"/>
          </a:xfrm>
          <a:prstGeom prst="rect">
            <a:avLst/>
          </a:prstGeom>
        </p:spPr>
      </p:pic>
      <p:pic>
        <p:nvPicPr>
          <p:cNvPr id="1799" name="図 59"/>
          <p:cNvPicPr>
            <a:picLocks noChangeAspect="1"/>
          </p:cNvPicPr>
          <p:nvPr/>
        </p:nvPicPr>
        <p:blipFill>
          <a:blip r:embed="rId11"/>
          <a:stretch>
            <a:fillRect/>
          </a:stretch>
        </p:blipFill>
        <p:spPr>
          <a:xfrm>
            <a:off x="6335022" y="5957152"/>
            <a:ext cx="470726" cy="476250"/>
          </a:xfrm>
          <a:prstGeom prst="rect">
            <a:avLst/>
          </a:prstGeom>
        </p:spPr>
      </p:pic>
      <p:pic>
        <p:nvPicPr>
          <p:cNvPr id="1800" name="図 61"/>
          <p:cNvPicPr>
            <a:picLocks noChangeAspect="1"/>
          </p:cNvPicPr>
          <p:nvPr/>
        </p:nvPicPr>
        <p:blipFill>
          <a:blip r:embed="rId12"/>
          <a:stretch>
            <a:fillRect/>
          </a:stretch>
        </p:blipFill>
        <p:spPr>
          <a:xfrm>
            <a:off x="885689" y="4873406"/>
            <a:ext cx="635746" cy="801321"/>
          </a:xfrm>
          <a:prstGeom prst="rect">
            <a:avLst/>
          </a:prstGeom>
        </p:spPr>
      </p:pic>
      <p:pic>
        <p:nvPicPr>
          <p:cNvPr id="1801" name="図 64"/>
          <p:cNvPicPr>
            <a:picLocks noChangeAspect="1"/>
          </p:cNvPicPr>
          <p:nvPr/>
        </p:nvPicPr>
        <p:blipFill>
          <a:blip r:embed="rId13"/>
          <a:stretch>
            <a:fillRect/>
          </a:stretch>
        </p:blipFill>
        <p:spPr>
          <a:xfrm>
            <a:off x="4987872" y="4988444"/>
            <a:ext cx="512703" cy="571247"/>
          </a:xfrm>
          <a:prstGeom prst="rect">
            <a:avLst/>
          </a:prstGeom>
        </p:spPr>
      </p:pic>
      <p:sp>
        <p:nvSpPr>
          <p:cNvPr id="1802" name="楕円 32"/>
          <p:cNvSpPr/>
          <p:nvPr/>
        </p:nvSpPr>
        <p:spPr>
          <a:xfrm>
            <a:off x="9658177" y="4178794"/>
            <a:ext cx="2376261" cy="1679334"/>
          </a:xfrm>
          <a:prstGeom prst="ellipse">
            <a:avLst/>
          </a:prstGeom>
          <a:solidFill>
            <a:schemeClr val="bg1"/>
          </a:solidFill>
          <a:ln w="38100">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grpSp>
        <p:nvGrpSpPr>
          <p:cNvPr id="1803" name="グループ化 42"/>
          <p:cNvGrpSpPr/>
          <p:nvPr/>
        </p:nvGrpSpPr>
        <p:grpSpPr>
          <a:xfrm>
            <a:off x="10009791" y="4369193"/>
            <a:ext cx="1673034" cy="1242019"/>
            <a:chOff x="8112858" y="3801045"/>
            <a:chExt cx="1359340" cy="1242019"/>
          </a:xfrm>
        </p:grpSpPr>
        <p:pic>
          <p:nvPicPr>
            <p:cNvPr id="1804" name="Picture 2" descr="グラウンドゴルフのイラスト | かわいいフリー素材集 いらすとや"/>
            <p:cNvPicPr>
              <a:picLocks noChangeAspect="1" noChangeArrowheads="1"/>
            </p:cNvPicPr>
            <p:nvPr/>
          </p:nvPicPr>
          <p:blipFill>
            <a:blip r:embed="rId14"/>
            <a:stretch>
              <a:fillRect/>
            </a:stretch>
          </p:blipFill>
          <p:spPr>
            <a:xfrm>
              <a:off x="8303658" y="3801045"/>
              <a:ext cx="799741" cy="895976"/>
            </a:xfrm>
            <a:prstGeom prst="rect">
              <a:avLst/>
            </a:prstGeom>
            <a:noFill/>
          </p:spPr>
        </p:pic>
        <p:sp>
          <p:nvSpPr>
            <p:cNvPr id="1805" name="テキスト ボックス 38"/>
            <p:cNvSpPr txBox="1"/>
            <p:nvPr/>
          </p:nvSpPr>
          <p:spPr>
            <a:xfrm>
              <a:off x="8112858" y="4642954"/>
              <a:ext cx="1359340" cy="400110"/>
            </a:xfrm>
            <a:prstGeom prst="rect">
              <a:avLst/>
            </a:prstGeom>
            <a:solidFill>
              <a:schemeClr val="bg1"/>
            </a:solidFill>
          </p:spPr>
          <p:txBody>
            <a:bodyPr wrap="square" rtlCol="0">
              <a:spAutoFit/>
            </a:bodyPr>
            <a:lstStyle/>
            <a:p>
              <a:pPr algn="ctr"/>
              <a:r>
                <a:rPr lang="ja-JP" altLang="en-US" sz="1000" b="1" dirty="0"/>
                <a:t>趣味やインフォーマルサービス</a:t>
              </a:r>
              <a:endParaRPr kumimoji="1" lang="ja-JP" altLang="en-US" sz="1000" b="1" dirty="0"/>
            </a:p>
          </p:txBody>
        </p:sp>
      </p:grpSp>
      <p:sp>
        <p:nvSpPr>
          <p:cNvPr id="1806" name="テキスト ボックス 2"/>
          <p:cNvSpPr txBox="1"/>
          <p:nvPr/>
        </p:nvSpPr>
        <p:spPr>
          <a:xfrm>
            <a:off x="874916" y="1678698"/>
            <a:ext cx="1146754" cy="369332"/>
          </a:xfrm>
          <a:prstGeom prst="rect">
            <a:avLst/>
          </a:prstGeom>
          <a:noFill/>
        </p:spPr>
        <p:txBody>
          <a:bodyPr wrap="square" rtlCol="0">
            <a:spAutoFit/>
          </a:bodyPr>
          <a:lstStyle/>
          <a:p>
            <a:r>
              <a:rPr kumimoji="1" lang="ja-JP" altLang="en-US" dirty="0"/>
              <a:t>相談者</a:t>
            </a:r>
          </a:p>
        </p:txBody>
      </p:sp>
      <p:sp>
        <p:nvSpPr>
          <p:cNvPr id="1807" name="テキスト ボックス 36"/>
          <p:cNvSpPr txBox="1"/>
          <p:nvPr/>
        </p:nvSpPr>
        <p:spPr>
          <a:xfrm>
            <a:off x="6620223" y="2231317"/>
            <a:ext cx="1602784" cy="276999"/>
          </a:xfrm>
          <a:prstGeom prst="rect">
            <a:avLst/>
          </a:prstGeom>
          <a:noFill/>
        </p:spPr>
        <p:txBody>
          <a:bodyPr wrap="square" rtlCol="0">
            <a:spAutoFit/>
          </a:bodyPr>
          <a:lstStyle/>
          <a:p>
            <a:r>
              <a:rPr kumimoji="1" lang="ja-JP" altLang="en-US" sz="1200" dirty="0"/>
              <a:t>相談支援専門員</a:t>
            </a:r>
          </a:p>
        </p:txBody>
      </p:sp>
    </p:spTree>
    <p:extLst>
      <p:ext uri="{BB962C8B-B14F-4D97-AF65-F5344CB8AC3E}">
        <p14:creationId xmlns:p14="http://schemas.microsoft.com/office/powerpoint/2010/main" val="882432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タイトル 1"/>
          <p:cNvSpPr>
            <a:spLocks noGrp="1"/>
          </p:cNvSpPr>
          <p:nvPr>
            <p:ph type="title"/>
          </p:nvPr>
        </p:nvSpPr>
        <p:spPr>
          <a:xfrm>
            <a:off x="609601" y="44624"/>
            <a:ext cx="10972800" cy="202033"/>
          </a:xfrm>
        </p:spPr>
        <p:txBody>
          <a:bodyPr>
            <a:normAutofit fontScale="90000"/>
          </a:bodyPr>
          <a:lstStyle/>
          <a:p>
            <a:r>
              <a:rPr kumimoji="1" lang="ja-JP" altLang="en-US" sz="1600" b="1" dirty="0"/>
              <a:t>サービス等利用計画（国で示した書式例）</a:t>
            </a:r>
          </a:p>
        </p:txBody>
      </p:sp>
      <p:sp>
        <p:nvSpPr>
          <p:cNvPr id="1814"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43</a:t>
            </a:fld>
            <a:endParaRPr lang="en-US" altLang="ja-JP" dirty="0"/>
          </a:p>
        </p:txBody>
      </p:sp>
      <p:graphicFrame>
        <p:nvGraphicFramePr>
          <p:cNvPr id="1815" name="表 3"/>
          <p:cNvGraphicFramePr>
            <a:graphicFrameLocks noGrp="1"/>
          </p:cNvGraphicFramePr>
          <p:nvPr/>
        </p:nvGraphicFramePr>
        <p:xfrm>
          <a:off x="246735" y="332656"/>
          <a:ext cx="11787156" cy="777240"/>
        </p:xfrm>
        <a:graphic>
          <a:graphicData uri="http://schemas.openxmlformats.org/drawingml/2006/table">
            <a:tbl>
              <a:tblPr firstRow="1" bandRow="1">
                <a:tableStyleId>{5940675A-B579-460E-94D1-54222C63F5DA}</a:tableStyleId>
              </a:tblPr>
              <a:tblGrid>
                <a:gridCol w="2481506">
                  <a:extLst>
                    <a:ext uri="{9D8B030D-6E8A-4147-A177-3AD203B41FA5}">
                      <a16:colId xmlns:a16="http://schemas.microsoft.com/office/drawing/2014/main" val="20000"/>
                    </a:ext>
                  </a:extLst>
                </a:gridCol>
                <a:gridCol w="2127005">
                  <a:extLst>
                    <a:ext uri="{9D8B030D-6E8A-4147-A177-3AD203B41FA5}">
                      <a16:colId xmlns:a16="http://schemas.microsoft.com/office/drawing/2014/main" val="20001"/>
                    </a:ext>
                  </a:extLst>
                </a:gridCol>
                <a:gridCol w="1506628">
                  <a:extLst>
                    <a:ext uri="{9D8B030D-6E8A-4147-A177-3AD203B41FA5}">
                      <a16:colId xmlns:a16="http://schemas.microsoft.com/office/drawing/2014/main" val="20002"/>
                    </a:ext>
                  </a:extLst>
                </a:gridCol>
                <a:gridCol w="1861129">
                  <a:extLst>
                    <a:ext uri="{9D8B030D-6E8A-4147-A177-3AD203B41FA5}">
                      <a16:colId xmlns:a16="http://schemas.microsoft.com/office/drawing/2014/main" val="20003"/>
                    </a:ext>
                  </a:extLst>
                </a:gridCol>
                <a:gridCol w="1683879">
                  <a:extLst>
                    <a:ext uri="{9D8B030D-6E8A-4147-A177-3AD203B41FA5}">
                      <a16:colId xmlns:a16="http://schemas.microsoft.com/office/drawing/2014/main" val="20004"/>
                    </a:ext>
                  </a:extLst>
                </a:gridCol>
                <a:gridCol w="2127009">
                  <a:extLst>
                    <a:ext uri="{9D8B030D-6E8A-4147-A177-3AD203B41FA5}">
                      <a16:colId xmlns:a16="http://schemas.microsoft.com/office/drawing/2014/main" val="20005"/>
                    </a:ext>
                  </a:extLst>
                </a:gridCol>
              </a:tblGrid>
              <a:tr h="192021">
                <a:tc>
                  <a:txBody>
                    <a:bodyPr/>
                    <a:lstStyle/>
                    <a:p>
                      <a:r>
                        <a:rPr kumimoji="1" lang="ja-JP" altLang="en-US" sz="1100" dirty="0"/>
                        <a:t>利用者氏名</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障害支援区分</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相談支援事業者名</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a:t>障害福祉ｻｰﾋﾞｽ受給者証番号</a:t>
                      </a:r>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計画作成担当者</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a:t>地域相談支援受給者証番号</a:t>
                      </a:r>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1816" name="表 4"/>
          <p:cNvGraphicFramePr>
            <a:graphicFrameLocks noGrp="1"/>
          </p:cNvGraphicFramePr>
          <p:nvPr/>
        </p:nvGraphicFramePr>
        <p:xfrm>
          <a:off x="246731" y="1153696"/>
          <a:ext cx="11787157" cy="259080"/>
        </p:xfrm>
        <a:graphic>
          <a:graphicData uri="http://schemas.openxmlformats.org/drawingml/2006/table">
            <a:tbl>
              <a:tblPr firstRow="1" bandRow="1">
                <a:tableStyleId>{5940675A-B579-460E-94D1-54222C63F5DA}</a:tableStyleId>
              </a:tblPr>
              <a:tblGrid>
                <a:gridCol w="1683883">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127001">
                  <a:extLst>
                    <a:ext uri="{9D8B030D-6E8A-4147-A177-3AD203B41FA5}">
                      <a16:colId xmlns:a16="http://schemas.microsoft.com/office/drawing/2014/main" val="20002"/>
                    </a:ext>
                  </a:extLst>
                </a:gridCol>
                <a:gridCol w="1861129">
                  <a:extLst>
                    <a:ext uri="{9D8B030D-6E8A-4147-A177-3AD203B41FA5}">
                      <a16:colId xmlns:a16="http://schemas.microsoft.com/office/drawing/2014/main" val="20003"/>
                    </a:ext>
                  </a:extLst>
                </a:gridCol>
                <a:gridCol w="1683879">
                  <a:extLst>
                    <a:ext uri="{9D8B030D-6E8A-4147-A177-3AD203B41FA5}">
                      <a16:colId xmlns:a16="http://schemas.microsoft.com/office/drawing/2014/main" val="20004"/>
                    </a:ext>
                  </a:extLst>
                </a:gridCol>
                <a:gridCol w="2127009">
                  <a:extLst>
                    <a:ext uri="{9D8B030D-6E8A-4147-A177-3AD203B41FA5}">
                      <a16:colId xmlns:a16="http://schemas.microsoft.com/office/drawing/2014/main" val="20005"/>
                    </a:ext>
                  </a:extLst>
                </a:gridCol>
              </a:tblGrid>
              <a:tr h="192021">
                <a:tc>
                  <a:txBody>
                    <a:bodyPr/>
                    <a:lstStyle/>
                    <a:p>
                      <a:r>
                        <a:rPr kumimoji="1" lang="ja-JP" altLang="en-US" sz="1100" dirty="0"/>
                        <a:t>計画案作成日</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ﾓﾆﾀﾘﾝｸﾞ期間（開始年月）</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利用者同意署名欄</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1817" name="表 5"/>
          <p:cNvGraphicFramePr>
            <a:graphicFrameLocks noGrp="1"/>
          </p:cNvGraphicFramePr>
          <p:nvPr>
            <p:extLst>
              <p:ext uri="{D42A27DB-BD31-4B8C-83A1-F6EECF244321}">
                <p14:modId xmlns:p14="http://schemas.microsoft.com/office/powerpoint/2010/main" val="2732908964"/>
              </p:ext>
            </p:extLst>
          </p:nvPr>
        </p:nvGraphicFramePr>
        <p:xfrm>
          <a:off x="252725" y="1527110"/>
          <a:ext cx="11787155" cy="1371600"/>
        </p:xfrm>
        <a:graphic>
          <a:graphicData uri="http://schemas.openxmlformats.org/drawingml/2006/table">
            <a:tbl>
              <a:tblPr firstRow="1" bandRow="1">
                <a:tableStyleId>{5940675A-B579-460E-94D1-54222C63F5DA}</a:tableStyleId>
              </a:tblPr>
              <a:tblGrid>
                <a:gridCol w="443126">
                  <a:extLst>
                    <a:ext uri="{9D8B030D-6E8A-4147-A177-3AD203B41FA5}">
                      <a16:colId xmlns:a16="http://schemas.microsoft.com/office/drawing/2014/main" val="20000"/>
                    </a:ext>
                  </a:extLst>
                </a:gridCol>
                <a:gridCol w="2038380">
                  <a:extLst>
                    <a:ext uri="{9D8B030D-6E8A-4147-A177-3AD203B41FA5}">
                      <a16:colId xmlns:a16="http://schemas.microsoft.com/office/drawing/2014/main" val="20001"/>
                    </a:ext>
                  </a:extLst>
                </a:gridCol>
                <a:gridCol w="9305649">
                  <a:extLst>
                    <a:ext uri="{9D8B030D-6E8A-4147-A177-3AD203B41FA5}">
                      <a16:colId xmlns:a16="http://schemas.microsoft.com/office/drawing/2014/main" val="20002"/>
                    </a:ext>
                  </a:extLst>
                </a:gridCol>
              </a:tblGrid>
              <a:tr h="252028">
                <a:tc gridSpan="2">
                  <a:txBody>
                    <a:bodyPr/>
                    <a:lstStyle/>
                    <a:p>
                      <a:r>
                        <a:rPr kumimoji="1" lang="ja-JP" altLang="en-US" sz="1100" dirty="0"/>
                        <a:t>利用者及びその家族の</a:t>
                      </a:r>
                      <a:endParaRPr kumimoji="1" lang="en-US" altLang="ja-JP" sz="1100" dirty="0"/>
                    </a:p>
                    <a:p>
                      <a:r>
                        <a:rPr kumimoji="1" lang="ja-JP" altLang="en-US" sz="1100" dirty="0"/>
                        <a:t>生活に対する意向</a:t>
                      </a:r>
                      <a:endParaRPr kumimoji="1" lang="en-US" altLang="ja-JP" sz="1100" dirty="0"/>
                    </a:p>
                    <a:p>
                      <a:r>
                        <a:rPr kumimoji="1" lang="ja-JP" altLang="en-US" sz="1100" dirty="0"/>
                        <a:t>（希望する生活）</a:t>
                      </a:r>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a:t>総合的な援助の方針</a:t>
                      </a:r>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a:t>長期目標</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a:t>短期目標</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1818" name="表 6"/>
          <p:cNvGraphicFramePr>
            <a:graphicFrameLocks noGrp="1"/>
          </p:cNvGraphicFramePr>
          <p:nvPr/>
        </p:nvGraphicFramePr>
        <p:xfrm>
          <a:off x="246735" y="2924944"/>
          <a:ext cx="11787151" cy="3669448"/>
        </p:xfrm>
        <a:graphic>
          <a:graphicData uri="http://schemas.openxmlformats.org/drawingml/2006/table">
            <a:tbl>
              <a:tblPr firstRow="1" bandRow="1">
                <a:tableStyleId>{5940675A-B579-460E-94D1-54222C63F5DA}</a:tableStyleId>
              </a:tblPr>
              <a:tblGrid>
                <a:gridCol w="443126">
                  <a:extLst>
                    <a:ext uri="{9D8B030D-6E8A-4147-A177-3AD203B41FA5}">
                      <a16:colId xmlns:a16="http://schemas.microsoft.com/office/drawing/2014/main" val="20000"/>
                    </a:ext>
                  </a:extLst>
                </a:gridCol>
                <a:gridCol w="1772504">
                  <a:extLst>
                    <a:ext uri="{9D8B030D-6E8A-4147-A177-3AD203B41FA5}">
                      <a16:colId xmlns:a16="http://schemas.microsoft.com/office/drawing/2014/main" val="20001"/>
                    </a:ext>
                  </a:extLst>
                </a:gridCol>
                <a:gridCol w="1772504">
                  <a:extLst>
                    <a:ext uri="{9D8B030D-6E8A-4147-A177-3AD203B41FA5}">
                      <a16:colId xmlns:a16="http://schemas.microsoft.com/office/drawing/2014/main" val="20002"/>
                    </a:ext>
                  </a:extLst>
                </a:gridCol>
                <a:gridCol w="709001">
                  <a:extLst>
                    <a:ext uri="{9D8B030D-6E8A-4147-A177-3AD203B41FA5}">
                      <a16:colId xmlns:a16="http://schemas.microsoft.com/office/drawing/2014/main" val="20003"/>
                    </a:ext>
                  </a:extLst>
                </a:gridCol>
                <a:gridCol w="1595254">
                  <a:extLst>
                    <a:ext uri="{9D8B030D-6E8A-4147-A177-3AD203B41FA5}">
                      <a16:colId xmlns:a16="http://schemas.microsoft.com/office/drawing/2014/main" val="20004"/>
                    </a:ext>
                  </a:extLst>
                </a:gridCol>
                <a:gridCol w="1418003">
                  <a:extLst>
                    <a:ext uri="{9D8B030D-6E8A-4147-A177-3AD203B41FA5}">
                      <a16:colId xmlns:a16="http://schemas.microsoft.com/office/drawing/2014/main" val="20005"/>
                    </a:ext>
                  </a:extLst>
                </a:gridCol>
                <a:gridCol w="1595254">
                  <a:extLst>
                    <a:ext uri="{9D8B030D-6E8A-4147-A177-3AD203B41FA5}">
                      <a16:colId xmlns:a16="http://schemas.microsoft.com/office/drawing/2014/main" val="20006"/>
                    </a:ext>
                  </a:extLst>
                </a:gridCol>
                <a:gridCol w="709001">
                  <a:extLst>
                    <a:ext uri="{9D8B030D-6E8A-4147-A177-3AD203B41FA5}">
                      <a16:colId xmlns:a16="http://schemas.microsoft.com/office/drawing/2014/main" val="20007"/>
                    </a:ext>
                  </a:extLst>
                </a:gridCol>
                <a:gridCol w="1772504">
                  <a:extLst>
                    <a:ext uri="{9D8B030D-6E8A-4147-A177-3AD203B41FA5}">
                      <a16:colId xmlns:a16="http://schemas.microsoft.com/office/drawing/2014/main" val="20008"/>
                    </a:ext>
                  </a:extLst>
                </a:gridCol>
              </a:tblGrid>
              <a:tr h="288032">
                <a:tc rowSpan="2">
                  <a:txBody>
                    <a:bodyPr/>
                    <a:lstStyle/>
                    <a:p>
                      <a:r>
                        <a:rPr kumimoji="1" lang="ja-JP" altLang="en-US" sz="1050" dirty="0"/>
                        <a:t>優先順位</a:t>
                      </a:r>
                    </a:p>
                  </a:txBody>
                  <a:tcPr anchor="ctr">
                    <a:solidFill>
                      <a:schemeClr val="bg1">
                        <a:lumMod val="85000"/>
                      </a:schemeClr>
                    </a:solidFill>
                  </a:tcPr>
                </a:tc>
                <a:tc rowSpan="2">
                  <a:txBody>
                    <a:bodyPr/>
                    <a:lstStyle/>
                    <a:p>
                      <a:pPr algn="ctr"/>
                      <a:r>
                        <a:rPr kumimoji="1" lang="ja-JP" altLang="en-US" sz="1050" dirty="0"/>
                        <a:t>解決すべき課題</a:t>
                      </a:r>
                      <a:endParaRPr kumimoji="1" lang="en-US" altLang="ja-JP" sz="1050" dirty="0"/>
                    </a:p>
                    <a:p>
                      <a:pPr algn="ctr"/>
                      <a:r>
                        <a:rPr kumimoji="1" lang="ja-JP" altLang="en-US" sz="1050" dirty="0"/>
                        <a:t>（本人のニーズ）</a:t>
                      </a:r>
                    </a:p>
                  </a:txBody>
                  <a:tcPr anchor="ctr">
                    <a:solidFill>
                      <a:schemeClr val="bg1">
                        <a:lumMod val="85000"/>
                      </a:schemeClr>
                    </a:solidFill>
                  </a:tcPr>
                </a:tc>
                <a:tc rowSpan="2">
                  <a:txBody>
                    <a:bodyPr/>
                    <a:lstStyle/>
                    <a:p>
                      <a:pPr algn="ctr"/>
                      <a:r>
                        <a:rPr kumimoji="1" lang="ja-JP" altLang="en-US" sz="1050" dirty="0"/>
                        <a:t>支援目標</a:t>
                      </a:r>
                    </a:p>
                  </a:txBody>
                  <a:tcPr anchor="ctr">
                    <a:solidFill>
                      <a:schemeClr val="bg1">
                        <a:lumMod val="85000"/>
                      </a:schemeClr>
                    </a:solidFill>
                  </a:tcPr>
                </a:tc>
                <a:tc rowSpan="2">
                  <a:txBody>
                    <a:bodyPr/>
                    <a:lstStyle/>
                    <a:p>
                      <a:pPr algn="ctr"/>
                      <a:r>
                        <a:rPr kumimoji="1" lang="ja-JP" altLang="en-US" sz="1050" dirty="0"/>
                        <a:t>達成</a:t>
                      </a:r>
                      <a:endParaRPr kumimoji="1" lang="en-US" altLang="ja-JP" sz="1050" dirty="0"/>
                    </a:p>
                    <a:p>
                      <a:pPr algn="ctr"/>
                      <a:r>
                        <a:rPr kumimoji="1" lang="ja-JP" altLang="en-US" sz="1050" dirty="0"/>
                        <a:t>時期</a:t>
                      </a:r>
                    </a:p>
                  </a:txBody>
                  <a:tcPr anchor="ctr">
                    <a:solidFill>
                      <a:schemeClr val="bg1">
                        <a:lumMod val="85000"/>
                      </a:schemeClr>
                    </a:solidFill>
                  </a:tcPr>
                </a:tc>
                <a:tc gridSpan="2">
                  <a:txBody>
                    <a:bodyPr/>
                    <a:lstStyle/>
                    <a:p>
                      <a:pPr algn="ctr"/>
                      <a:r>
                        <a:rPr kumimoji="1" lang="ja-JP" altLang="en-US" sz="1050" dirty="0">
                          <a:solidFill>
                            <a:schemeClr val="tx1"/>
                          </a:solidFill>
                        </a:rPr>
                        <a:t>福祉サービス等</a:t>
                      </a:r>
                    </a:p>
                  </a:txBody>
                  <a:tcPr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a:r>
                        <a:rPr kumimoji="1" lang="ja-JP" altLang="en-US" sz="1050" dirty="0"/>
                        <a:t>課題解決のための本人の役割</a:t>
                      </a:r>
                    </a:p>
                  </a:txBody>
                  <a:tcPr anchor="ctr">
                    <a:solidFill>
                      <a:schemeClr val="bg1">
                        <a:lumMod val="85000"/>
                      </a:schemeClr>
                    </a:solidFill>
                  </a:tcPr>
                </a:tc>
                <a:tc rowSpan="2">
                  <a:txBody>
                    <a:bodyPr/>
                    <a:lstStyle/>
                    <a:p>
                      <a:pPr algn="ctr"/>
                      <a:r>
                        <a:rPr kumimoji="1" lang="ja-JP" altLang="en-US" sz="1050" dirty="0"/>
                        <a:t>評価時期</a:t>
                      </a:r>
                    </a:p>
                  </a:txBody>
                  <a:tcPr anchor="ctr">
                    <a:solidFill>
                      <a:schemeClr val="bg1">
                        <a:lumMod val="85000"/>
                      </a:schemeClr>
                    </a:solidFill>
                  </a:tcPr>
                </a:tc>
                <a:tc rowSpan="2">
                  <a:txBody>
                    <a:bodyPr/>
                    <a:lstStyle/>
                    <a:p>
                      <a:pPr algn="ctr"/>
                      <a:r>
                        <a:rPr kumimoji="1" lang="ja-JP" altLang="en-US" sz="1050" dirty="0"/>
                        <a:t>その他留意事項</a:t>
                      </a:r>
                    </a:p>
                  </a:txBody>
                  <a:tcPr anchor="ctr">
                    <a:solidFill>
                      <a:schemeClr val="bg1">
                        <a:lumMod val="85000"/>
                      </a:schemeClr>
                    </a:solidFill>
                  </a:tcPr>
                </a:tc>
                <a:extLst>
                  <a:ext uri="{0D108BD9-81ED-4DB2-BD59-A6C34878D82A}">
                    <a16:rowId xmlns:a16="http://schemas.microsoft.com/office/drawing/2014/main" val="10000"/>
                  </a:ext>
                </a:extLst>
              </a:tr>
              <a:tr h="2880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50" dirty="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a:solidFill>
                            <a:schemeClr val="tx1"/>
                          </a:solidFill>
                        </a:rPr>
                        <a:t>福祉サービス等</a:t>
                      </a:r>
                      <a:endParaRPr kumimoji="1" lang="en-US" altLang="ja-JP" sz="1050" dirty="0">
                        <a:solidFill>
                          <a:schemeClr val="tx1"/>
                        </a:solidFill>
                      </a:endParaRPr>
                    </a:p>
                    <a:p>
                      <a:pPr algn="ctr"/>
                      <a:r>
                        <a:rPr kumimoji="1" lang="ja-JP" altLang="en-US" sz="1050" dirty="0">
                          <a:solidFill>
                            <a:schemeClr val="tx1"/>
                          </a:solidFill>
                        </a:rPr>
                        <a:t>（頻度・時間）</a:t>
                      </a:r>
                      <a:endParaRPr kumimoji="1" lang="en-US" altLang="ja-JP" sz="105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a:solidFill>
                            <a:schemeClr val="tx1"/>
                          </a:solidFill>
                        </a:rPr>
                        <a:t>提供事業者名</a:t>
                      </a:r>
                      <a:endParaRPr kumimoji="1" lang="en-US" altLang="ja-JP" sz="1050" dirty="0">
                        <a:solidFill>
                          <a:schemeClr val="tx1"/>
                        </a:solidFill>
                      </a:endParaRPr>
                    </a:p>
                    <a:p>
                      <a:pPr algn="ctr"/>
                      <a:r>
                        <a:rPr kumimoji="1" lang="ja-JP" altLang="en-US" sz="1050" dirty="0">
                          <a:solidFill>
                            <a:schemeClr val="tx1"/>
                          </a:solidFill>
                        </a:rPr>
                        <a:t>（担当者・電話）</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a:t>１</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a:t>２</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a:t>３</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r h="734482">
                <a:tc>
                  <a:txBody>
                    <a:bodyPr/>
                    <a:lstStyle/>
                    <a:p>
                      <a:pPr algn="ctr"/>
                      <a:r>
                        <a:rPr kumimoji="1" lang="ja-JP" altLang="en-US" sz="1050" dirty="0"/>
                        <a:t>４</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5"/>
                  </a:ext>
                </a:extLst>
              </a:tr>
            </a:tbl>
          </a:graphicData>
        </a:graphic>
      </p:graphicFrame>
      <p:sp>
        <p:nvSpPr>
          <p:cNvPr id="1819" name="正方形/長方形 7"/>
          <p:cNvSpPr/>
          <p:nvPr/>
        </p:nvSpPr>
        <p:spPr>
          <a:xfrm>
            <a:off x="158110" y="1484784"/>
            <a:ext cx="11875781" cy="1371600"/>
          </a:xfrm>
          <a:prstGeom prst="rect">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820" name="正方形/長方形 8"/>
          <p:cNvSpPr/>
          <p:nvPr/>
        </p:nvSpPr>
        <p:spPr>
          <a:xfrm>
            <a:off x="609601" y="3672131"/>
            <a:ext cx="11424289" cy="777240"/>
          </a:xfrm>
          <a:prstGeom prst="rect">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696264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 name="Rectangle 6"/>
          <p:cNvSpPr>
            <a:spLocks noChangeArrowheads="1"/>
          </p:cNvSpPr>
          <p:nvPr/>
        </p:nvSpPr>
        <p:spPr>
          <a:xfrm>
            <a:off x="1324999" y="1485019"/>
            <a:ext cx="840081" cy="1800360"/>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sp>
        <p:nvSpPr>
          <p:cNvPr id="1827" name="Rectangle 6"/>
          <p:cNvSpPr>
            <a:spLocks noChangeArrowheads="1"/>
          </p:cNvSpPr>
          <p:nvPr/>
        </p:nvSpPr>
        <p:spPr>
          <a:xfrm>
            <a:off x="1311505" y="1485019"/>
            <a:ext cx="575361" cy="1800360"/>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cxnSp>
        <p:nvCxnSpPr>
          <p:cNvPr id="1828" name="直線コネクタ 27"/>
          <p:cNvCxnSpPr/>
          <p:nvPr/>
        </p:nvCxnSpPr>
        <p:spPr>
          <a:xfrm>
            <a:off x="336316" y="3645000"/>
            <a:ext cx="11253322"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29" name="Rectangle 6"/>
          <p:cNvSpPr>
            <a:spLocks noChangeArrowheads="1"/>
          </p:cNvSpPr>
          <p:nvPr/>
        </p:nvSpPr>
        <p:spPr>
          <a:xfrm>
            <a:off x="954944" y="1483928"/>
            <a:ext cx="575361" cy="1800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1830" name="Rectangle 7"/>
          <p:cNvSpPr>
            <a:spLocks noChangeArrowheads="1"/>
          </p:cNvSpPr>
          <p:nvPr/>
        </p:nvSpPr>
        <p:spPr>
          <a:xfrm>
            <a:off x="2543259" y="1196640"/>
            <a:ext cx="575361" cy="2376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サービス等利用計画案等</a:t>
            </a:r>
            <a:endParaRPr lang="ja-JP" altLang="en-US" sz="1600" dirty="0">
              <a:solidFill>
                <a:srgbClr val="000000"/>
              </a:solidFill>
              <a:latin typeface="Arial" charset="0"/>
            </a:endParaRPr>
          </a:p>
        </p:txBody>
      </p:sp>
      <p:sp>
        <p:nvSpPr>
          <p:cNvPr id="1831" name="Rectangle 38"/>
          <p:cNvSpPr>
            <a:spLocks noChangeArrowheads="1"/>
          </p:cNvSpPr>
          <p:nvPr/>
        </p:nvSpPr>
        <p:spPr>
          <a:xfrm>
            <a:off x="8172580" y="3821041"/>
            <a:ext cx="574011" cy="1726920"/>
          </a:xfrm>
          <a:prstGeom prst="rect">
            <a:avLst/>
          </a:prstGeom>
          <a:solidFill>
            <a:srgbClr val="FFFF99"/>
          </a:solidFill>
          <a:ln w="9525">
            <a:solidFill>
              <a:schemeClr val="tx1"/>
            </a:solidFill>
            <a:miter lim="800000"/>
            <a:headEnd/>
            <a:tailEnd/>
          </a:ln>
        </p:spPr>
        <p:txBody>
          <a:bodyPr vert="eaVert" wrap="none" lIns="91288" tIns="0" rIns="91288" bIns="0"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個別支援計画</a:t>
            </a:r>
            <a:endParaRPr lang="ja-JP" altLang="en-US" sz="2000" dirty="0">
              <a:solidFill>
                <a:srgbClr val="000000"/>
              </a:solidFill>
              <a:latin typeface="Arial" charset="0"/>
            </a:endParaRPr>
          </a:p>
        </p:txBody>
      </p:sp>
      <p:sp>
        <p:nvSpPr>
          <p:cNvPr id="1832" name="Line 40"/>
          <p:cNvSpPr>
            <a:spLocks noChangeShapeType="1"/>
          </p:cNvSpPr>
          <p:nvPr/>
        </p:nvSpPr>
        <p:spPr>
          <a:xfrm>
            <a:off x="4943946" y="3356640"/>
            <a:ext cx="289033" cy="432000"/>
          </a:xfrm>
          <a:prstGeom prst="line">
            <a:avLst/>
          </a:prstGeom>
          <a:noFill/>
          <a:ln w="50800">
            <a:solidFill>
              <a:schemeClr val="tx1"/>
            </a:solidFill>
            <a:round/>
            <a:headEnd/>
            <a:tailEnd type="triangle" w="med" len="med"/>
          </a:ln>
        </p:spPr>
        <p:txBody>
          <a:bodyPr lIns="91288" tIns="45646" rIns="91288" bIns="45646"/>
          <a:lstStyle/>
          <a:p>
            <a:pPr fontAlgn="base">
              <a:spcBef>
                <a:spcPct val="0"/>
              </a:spcBef>
              <a:spcAft>
                <a:spcPct val="0"/>
              </a:spcAft>
            </a:pPr>
            <a:endParaRPr lang="ja-JP" altLang="en-US" dirty="0">
              <a:solidFill>
                <a:prstClr val="black"/>
              </a:solidFill>
              <a:latin typeface="Arial" charset="0"/>
            </a:endParaRPr>
          </a:p>
        </p:txBody>
      </p:sp>
      <p:sp>
        <p:nvSpPr>
          <p:cNvPr id="1833" name="Rectangle 49"/>
          <p:cNvSpPr>
            <a:spLocks noChangeArrowheads="1"/>
          </p:cNvSpPr>
          <p:nvPr/>
        </p:nvSpPr>
        <p:spPr>
          <a:xfrm>
            <a:off x="9955383" y="3767040"/>
            <a:ext cx="574011" cy="211032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モニタリング</a:t>
            </a:r>
            <a:endParaRPr lang="ja-JP" altLang="en-US" sz="2000" dirty="0">
              <a:solidFill>
                <a:srgbClr val="000000"/>
              </a:solidFill>
              <a:latin typeface="Arial" charset="0"/>
            </a:endParaRPr>
          </a:p>
        </p:txBody>
      </p:sp>
      <p:sp>
        <p:nvSpPr>
          <p:cNvPr id="1834" name="Rectangle 50"/>
          <p:cNvSpPr>
            <a:spLocks noChangeArrowheads="1"/>
          </p:cNvSpPr>
          <p:nvPr/>
        </p:nvSpPr>
        <p:spPr>
          <a:xfrm>
            <a:off x="158111" y="1196641"/>
            <a:ext cx="619932" cy="215892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相談支援事業者</a:t>
            </a:r>
          </a:p>
        </p:txBody>
      </p:sp>
      <p:sp>
        <p:nvSpPr>
          <p:cNvPr id="1835" name="Rectangle 52"/>
          <p:cNvSpPr>
            <a:spLocks noChangeArrowheads="1"/>
          </p:cNvSpPr>
          <p:nvPr/>
        </p:nvSpPr>
        <p:spPr>
          <a:xfrm>
            <a:off x="3215861" y="2492640"/>
            <a:ext cx="443002" cy="2087640"/>
          </a:xfrm>
          <a:prstGeom prst="roundRect">
            <a:avLst>
              <a:gd name="adj" fmla="val 0"/>
            </a:avLst>
          </a:prstGeom>
          <a:solidFill>
            <a:srgbClr val="FF9999"/>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支給決定（市町村）</a:t>
            </a:r>
            <a:endParaRPr lang="en-US" altLang="ja-JP" b="1" dirty="0">
              <a:solidFill>
                <a:srgbClr val="000000"/>
              </a:solidFill>
              <a:latin typeface="ＭＳ Ｐゴシック" charset="-128"/>
            </a:endParaRPr>
          </a:p>
        </p:txBody>
      </p:sp>
      <p:sp>
        <p:nvSpPr>
          <p:cNvPr id="1836" name="Rectangle 50"/>
          <p:cNvSpPr>
            <a:spLocks noChangeArrowheads="1"/>
          </p:cNvSpPr>
          <p:nvPr/>
        </p:nvSpPr>
        <p:spPr>
          <a:xfrm>
            <a:off x="158111" y="4077000"/>
            <a:ext cx="619932" cy="2160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サービス事業者</a:t>
            </a:r>
          </a:p>
        </p:txBody>
      </p:sp>
      <p:sp>
        <p:nvSpPr>
          <p:cNvPr id="1837" name="Rectangle 6"/>
          <p:cNvSpPr>
            <a:spLocks noChangeArrowheads="1"/>
          </p:cNvSpPr>
          <p:nvPr/>
        </p:nvSpPr>
        <p:spPr>
          <a:xfrm>
            <a:off x="5965727" y="3919321"/>
            <a:ext cx="575361" cy="179928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1838" name="Rectangle 7"/>
          <p:cNvSpPr>
            <a:spLocks noChangeArrowheads="1"/>
          </p:cNvSpPr>
          <p:nvPr/>
        </p:nvSpPr>
        <p:spPr>
          <a:xfrm>
            <a:off x="4368362" y="1269019"/>
            <a:ext cx="574012" cy="2232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サービス等利用計画等</a:t>
            </a:r>
            <a:endParaRPr lang="ja-JP" altLang="en-US" sz="1600" dirty="0">
              <a:solidFill>
                <a:srgbClr val="000000"/>
              </a:solidFill>
              <a:latin typeface="Arial" charset="0"/>
            </a:endParaRPr>
          </a:p>
        </p:txBody>
      </p:sp>
      <p:sp>
        <p:nvSpPr>
          <p:cNvPr id="1839" name="右矢印 42"/>
          <p:cNvSpPr/>
          <p:nvPr/>
        </p:nvSpPr>
        <p:spPr>
          <a:xfrm>
            <a:off x="6605887" y="4359961"/>
            <a:ext cx="35656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40" name="Rectangle 52"/>
          <p:cNvSpPr>
            <a:spLocks noChangeArrowheads="1"/>
          </p:cNvSpPr>
          <p:nvPr/>
        </p:nvSpPr>
        <p:spPr>
          <a:xfrm>
            <a:off x="7689056" y="3429001"/>
            <a:ext cx="353861" cy="183708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支援会議</a:t>
            </a:r>
            <a:endParaRPr lang="en-US" altLang="ja-JP" b="1" dirty="0">
              <a:solidFill>
                <a:srgbClr val="000000"/>
              </a:solidFill>
              <a:latin typeface="ＭＳ Ｐゴシック" charset="-128"/>
            </a:endParaRPr>
          </a:p>
        </p:txBody>
      </p:sp>
      <p:sp>
        <p:nvSpPr>
          <p:cNvPr id="1841" name="Rectangle 7"/>
          <p:cNvSpPr>
            <a:spLocks noChangeArrowheads="1"/>
          </p:cNvSpPr>
          <p:nvPr/>
        </p:nvSpPr>
        <p:spPr>
          <a:xfrm>
            <a:off x="9840951" y="1196640"/>
            <a:ext cx="688814" cy="23036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継続サービス利用支援等</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（モニタリング）</a:t>
            </a:r>
            <a:endParaRPr lang="ja-JP" altLang="en-US" sz="1600" dirty="0">
              <a:solidFill>
                <a:srgbClr val="000000"/>
              </a:solidFill>
              <a:latin typeface="Arial" charset="0"/>
            </a:endParaRPr>
          </a:p>
        </p:txBody>
      </p:sp>
      <p:sp>
        <p:nvSpPr>
          <p:cNvPr id="1842" name="Rectangle 7"/>
          <p:cNvSpPr>
            <a:spLocks noChangeArrowheads="1"/>
          </p:cNvSpPr>
          <p:nvPr/>
        </p:nvSpPr>
        <p:spPr>
          <a:xfrm>
            <a:off x="9166780" y="3772446"/>
            <a:ext cx="673957" cy="23738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個別支援計画の実施</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（サービスの提供）</a:t>
            </a:r>
            <a:endParaRPr lang="ja-JP" altLang="en-US" sz="1600" dirty="0">
              <a:solidFill>
                <a:srgbClr val="000000"/>
              </a:solidFill>
              <a:latin typeface="Arial" charset="0"/>
            </a:endParaRPr>
          </a:p>
        </p:txBody>
      </p:sp>
      <p:sp>
        <p:nvSpPr>
          <p:cNvPr id="1843" name="右矢印 49"/>
          <p:cNvSpPr/>
          <p:nvPr/>
        </p:nvSpPr>
        <p:spPr>
          <a:xfrm>
            <a:off x="8839868" y="4359961"/>
            <a:ext cx="24986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44" name="Rectangle 7"/>
          <p:cNvSpPr>
            <a:spLocks noChangeArrowheads="1"/>
          </p:cNvSpPr>
          <p:nvPr/>
        </p:nvSpPr>
        <p:spPr>
          <a:xfrm>
            <a:off x="11548224" y="3789720"/>
            <a:ext cx="574012" cy="237492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個別支援計画の変更</a:t>
            </a:r>
            <a:endParaRPr lang="ja-JP" altLang="en-US" sz="1600" dirty="0">
              <a:solidFill>
                <a:srgbClr val="000000"/>
              </a:solidFill>
              <a:latin typeface="Arial" charset="0"/>
            </a:endParaRPr>
          </a:p>
        </p:txBody>
      </p:sp>
      <p:sp>
        <p:nvSpPr>
          <p:cNvPr id="1845" name="右矢印 51"/>
          <p:cNvSpPr/>
          <p:nvPr/>
        </p:nvSpPr>
        <p:spPr>
          <a:xfrm>
            <a:off x="10568588" y="4383721"/>
            <a:ext cx="353861"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46" name="Rectangle 52"/>
          <p:cNvSpPr>
            <a:spLocks noChangeArrowheads="1"/>
          </p:cNvSpPr>
          <p:nvPr/>
        </p:nvSpPr>
        <p:spPr>
          <a:xfrm>
            <a:off x="3791634" y="1844640"/>
            <a:ext cx="441650" cy="3384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1847" name="Rectangle 38"/>
          <p:cNvSpPr>
            <a:spLocks noChangeArrowheads="1"/>
          </p:cNvSpPr>
          <p:nvPr/>
        </p:nvSpPr>
        <p:spPr>
          <a:xfrm>
            <a:off x="7002066" y="3772440"/>
            <a:ext cx="574012" cy="2592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 個別支援計画の原案</a:t>
            </a:r>
            <a:r>
              <a:rPr lang="ja-JP" altLang="en-US" sz="2000" dirty="0">
                <a:solidFill>
                  <a:srgbClr val="000000"/>
                </a:solidFill>
                <a:latin typeface="Arial" charset="0"/>
              </a:rPr>
              <a:t>　</a:t>
            </a:r>
          </a:p>
        </p:txBody>
      </p:sp>
      <p:cxnSp>
        <p:nvCxnSpPr>
          <p:cNvPr id="1848" name="直線コネクタ 30"/>
          <p:cNvCxnSpPr/>
          <p:nvPr/>
        </p:nvCxnSpPr>
        <p:spPr>
          <a:xfrm>
            <a:off x="5136389" y="1269000"/>
            <a:ext cx="0" cy="504036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49" name="Rectangle 7"/>
          <p:cNvSpPr>
            <a:spLocks noChangeArrowheads="1"/>
          </p:cNvSpPr>
          <p:nvPr/>
        </p:nvSpPr>
        <p:spPr>
          <a:xfrm>
            <a:off x="11527504" y="980640"/>
            <a:ext cx="574011" cy="251964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400" dirty="0">
                <a:solidFill>
                  <a:srgbClr val="000000"/>
                </a:solidFill>
                <a:latin typeface="HG創英角ﾎﾟｯﾌﾟ体" pitchFamily="49" charset="-128"/>
                <a:ea typeface="HG創英角ﾎﾟｯﾌﾟ体" pitchFamily="49" charset="-128"/>
              </a:rPr>
              <a:t>サービス等利用計画等の変更</a:t>
            </a:r>
            <a:endParaRPr lang="ja-JP" altLang="en-US" sz="1400" dirty="0">
              <a:solidFill>
                <a:srgbClr val="000000"/>
              </a:solidFill>
              <a:latin typeface="Arial" charset="0"/>
            </a:endParaRPr>
          </a:p>
        </p:txBody>
      </p:sp>
      <p:sp>
        <p:nvSpPr>
          <p:cNvPr id="1850" name="右矢印 26"/>
          <p:cNvSpPr/>
          <p:nvPr/>
        </p:nvSpPr>
        <p:spPr>
          <a:xfrm>
            <a:off x="10568588" y="2008801"/>
            <a:ext cx="353861" cy="646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51" name="Rectangle 52"/>
          <p:cNvSpPr>
            <a:spLocks noChangeArrowheads="1"/>
          </p:cNvSpPr>
          <p:nvPr/>
        </p:nvSpPr>
        <p:spPr>
          <a:xfrm>
            <a:off x="10936366" y="1910530"/>
            <a:ext cx="441650" cy="3384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1852" name="右矢印 36"/>
          <p:cNvSpPr/>
          <p:nvPr/>
        </p:nvSpPr>
        <p:spPr>
          <a:xfrm>
            <a:off x="1680222" y="1917000"/>
            <a:ext cx="707723"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53" name="テキスト ボックス 37"/>
          <p:cNvSpPr txBox="1">
            <a:spLocks noChangeArrowheads="1"/>
          </p:cNvSpPr>
          <p:nvPr/>
        </p:nvSpPr>
        <p:spPr>
          <a:xfrm>
            <a:off x="1295630" y="6022203"/>
            <a:ext cx="3309007" cy="617385"/>
          </a:xfrm>
          <a:prstGeom prst="rect">
            <a:avLst/>
          </a:prstGeom>
          <a:noFill/>
          <a:ln w="9525">
            <a:noFill/>
            <a:miter lim="800000"/>
            <a:headEnd/>
            <a:tailEnd/>
          </a:ln>
        </p:spPr>
        <p:txBody>
          <a:bodyPr lIns="62773" tIns="31387" rIns="62773" bIns="31387">
            <a:spAutoFit/>
          </a:bodyPr>
          <a:lstStyle/>
          <a:p>
            <a:pPr fontAlgn="base">
              <a:spcBef>
                <a:spcPct val="0"/>
              </a:spcBef>
              <a:spcAft>
                <a:spcPct val="0"/>
              </a:spcAft>
            </a:pPr>
            <a:r>
              <a:rPr lang="en-US" altLang="ja-JP" dirty="0">
                <a:solidFill>
                  <a:prstClr val="black"/>
                </a:solidFill>
                <a:latin typeface="Arial" charset="0"/>
              </a:rPr>
              <a:t>※</a:t>
            </a:r>
            <a:r>
              <a:rPr lang="ja-JP" altLang="en-US" dirty="0">
                <a:solidFill>
                  <a:prstClr val="black"/>
                </a:solidFill>
                <a:latin typeface="Arial" charset="0"/>
              </a:rPr>
              <a:t>点線枠部分は、必要により実施</a:t>
            </a:r>
          </a:p>
        </p:txBody>
      </p:sp>
      <p:sp>
        <p:nvSpPr>
          <p:cNvPr id="1854" name="AutoShape 54"/>
          <p:cNvSpPr>
            <a:spLocks noChangeArrowheads="1"/>
          </p:cNvSpPr>
          <p:nvPr/>
        </p:nvSpPr>
        <p:spPr>
          <a:xfrm>
            <a:off x="224241" y="44625"/>
            <a:ext cx="11713882" cy="83376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288" tIns="45646" rIns="91288" bIns="45646" anchor="ctr"/>
          <a:lstStyle/>
          <a:p>
            <a:pPr algn="ctr" defTabSz="912971" fontAlgn="base">
              <a:spcBef>
                <a:spcPct val="0"/>
              </a:spcBef>
              <a:spcAft>
                <a:spcPct val="0"/>
              </a:spcAft>
              <a:defRPr/>
            </a:pPr>
            <a:r>
              <a:rPr lang="ja-JP" altLang="en-US" sz="2000" b="1" dirty="0">
                <a:solidFill>
                  <a:prstClr val="black"/>
                </a:solidFill>
                <a:latin typeface="ＭＳ Ｐゴシック"/>
              </a:rPr>
              <a:t>指定特定相談支援事業者（計画作成担当）及び障害児相談支援事業者と</a:t>
            </a:r>
            <a:endParaRPr lang="en-US" altLang="ja-JP" sz="2000" b="1" dirty="0">
              <a:solidFill>
                <a:prstClr val="black"/>
              </a:solidFill>
              <a:latin typeface="ＭＳ Ｐゴシック"/>
            </a:endParaRPr>
          </a:p>
          <a:p>
            <a:pPr algn="ctr" defTabSz="912971" fontAlgn="base">
              <a:spcBef>
                <a:spcPct val="0"/>
              </a:spcBef>
              <a:spcAft>
                <a:spcPct val="0"/>
              </a:spcAft>
              <a:defRPr/>
            </a:pPr>
            <a:r>
              <a:rPr lang="ja-JP" altLang="en-US" sz="2000" b="1" dirty="0">
                <a:solidFill>
                  <a:prstClr val="black"/>
                </a:solidFill>
                <a:latin typeface="ＭＳ Ｐゴシック"/>
              </a:rPr>
              <a:t>障害福祉サービス事業者の関係　（参考）研修テキスト</a:t>
            </a:r>
            <a:r>
              <a:rPr lang="en-US" altLang="ja-JP" sz="2000" b="1" dirty="0">
                <a:solidFill>
                  <a:prstClr val="black"/>
                </a:solidFill>
                <a:latin typeface="ＭＳ Ｐゴシック"/>
              </a:rPr>
              <a:t>P104</a:t>
            </a:r>
            <a:r>
              <a:rPr lang="ja-JP" altLang="en-US" sz="2000" b="1" dirty="0">
                <a:solidFill>
                  <a:prstClr val="black"/>
                </a:solidFill>
                <a:latin typeface="ＭＳ Ｐゴシック"/>
              </a:rPr>
              <a:t>図</a:t>
            </a:r>
            <a:r>
              <a:rPr lang="en-US" altLang="ja-JP" sz="2000" b="1" dirty="0">
                <a:solidFill>
                  <a:prstClr val="black"/>
                </a:solidFill>
                <a:latin typeface="ＭＳ Ｐゴシック"/>
              </a:rPr>
              <a:t>2-7</a:t>
            </a:r>
            <a:endParaRPr lang="ja-JP" altLang="en-US" sz="2000" b="1" dirty="0">
              <a:solidFill>
                <a:prstClr val="black"/>
              </a:solidFill>
              <a:latin typeface="ＭＳ Ｐゴシック"/>
            </a:endParaRPr>
          </a:p>
        </p:txBody>
      </p:sp>
      <p:sp>
        <p:nvSpPr>
          <p:cNvPr id="1855" name="Rectangle 52"/>
          <p:cNvSpPr>
            <a:spLocks noChangeArrowheads="1"/>
          </p:cNvSpPr>
          <p:nvPr/>
        </p:nvSpPr>
        <p:spPr>
          <a:xfrm>
            <a:off x="1887268" y="2708640"/>
            <a:ext cx="441650" cy="1656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資源アセスメント</a:t>
            </a:r>
            <a:endParaRPr lang="en-US" altLang="ja-JP" sz="1400" b="1" dirty="0">
              <a:solidFill>
                <a:srgbClr val="000000"/>
              </a:solidFill>
              <a:latin typeface="ＭＳ Ｐゴシック" charset="-128"/>
            </a:endParaRPr>
          </a:p>
        </p:txBody>
      </p:sp>
      <p:sp>
        <p:nvSpPr>
          <p:cNvPr id="1856" name="Rectangle 52"/>
          <p:cNvSpPr>
            <a:spLocks noChangeArrowheads="1"/>
          </p:cNvSpPr>
          <p:nvPr/>
        </p:nvSpPr>
        <p:spPr>
          <a:xfrm>
            <a:off x="1444238" y="2708640"/>
            <a:ext cx="441650" cy="1656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defTabSz="912971" fontAlgn="base">
              <a:lnSpc>
                <a:spcPts val="1699"/>
              </a:lnSpc>
              <a:spcBef>
                <a:spcPct val="0"/>
              </a:spcBef>
              <a:spcAft>
                <a:spcPct val="0"/>
              </a:spcAft>
              <a:defRPr/>
            </a:pPr>
            <a:r>
              <a:rPr lang="ja-JP" altLang="en-US" sz="1400" b="1" dirty="0">
                <a:solidFill>
                  <a:prstClr val="black">
                    <a:lumMod val="65000"/>
                    <a:lumOff val="35000"/>
                  </a:prstClr>
                </a:solidFill>
                <a:latin typeface="ＭＳ Ｐゴシック" charset="-128"/>
              </a:rPr>
              <a:t>二次アセスメント</a:t>
            </a:r>
            <a:endParaRPr lang="en-US" altLang="ja-JP" sz="1400" b="1" dirty="0">
              <a:solidFill>
                <a:prstClr val="black">
                  <a:lumMod val="65000"/>
                  <a:lumOff val="35000"/>
                </a:prstClr>
              </a:solidFill>
              <a:latin typeface="ＭＳ Ｐゴシック" charset="-128"/>
            </a:endParaRPr>
          </a:p>
        </p:txBody>
      </p:sp>
      <p:sp>
        <p:nvSpPr>
          <p:cNvPr id="1857" name="テキスト ボックス 15"/>
          <p:cNvSpPr txBox="1">
            <a:spLocks noChangeArrowheads="1"/>
          </p:cNvSpPr>
          <p:nvPr/>
        </p:nvSpPr>
        <p:spPr>
          <a:xfrm>
            <a:off x="5232335" y="3788661"/>
            <a:ext cx="479470" cy="2448360"/>
          </a:xfrm>
          <a:prstGeom prst="rect">
            <a:avLst/>
          </a:prstGeom>
          <a:solidFill>
            <a:srgbClr val="00B0F0"/>
          </a:solidFill>
          <a:ln w="9525">
            <a:solidFill>
              <a:schemeClr val="tx1"/>
            </a:solidFill>
            <a:miter lim="800000"/>
            <a:headEnd/>
            <a:tailEnd/>
          </a:ln>
        </p:spPr>
        <p:txBody>
          <a:bodyPr vert="eaVert" lIns="35989" tIns="45707" rIns="35989" bIns="45707" anchor="ctr"/>
          <a:lstStyle/>
          <a:p>
            <a:pPr algn="ctr" fontAlgn="base">
              <a:spcBef>
                <a:spcPct val="0"/>
              </a:spcBef>
              <a:spcAft>
                <a:spcPct val="0"/>
              </a:spcAft>
            </a:pPr>
            <a:r>
              <a:rPr lang="ja-JP" altLang="en-US" b="1" dirty="0">
                <a:solidFill>
                  <a:prstClr val="black"/>
                </a:solidFill>
                <a:latin typeface="Arial" charset="0"/>
              </a:rPr>
              <a:t>利用契約（利用開始）</a:t>
            </a:r>
          </a:p>
        </p:txBody>
      </p:sp>
      <p:sp>
        <p:nvSpPr>
          <p:cNvPr id="1858" name="角丸四角形吹き出し 35"/>
          <p:cNvSpPr/>
          <p:nvPr/>
        </p:nvSpPr>
        <p:spPr>
          <a:xfrm>
            <a:off x="1044482" y="4581128"/>
            <a:ext cx="2127006" cy="864096"/>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fontAlgn="base">
              <a:spcBef>
                <a:spcPct val="0"/>
              </a:spcBef>
              <a:spcAft>
                <a:spcPct val="0"/>
              </a:spcAft>
              <a:defRPr/>
            </a:pPr>
            <a:r>
              <a:rPr lang="ja-JP" altLang="en-US" sz="1000"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1000" b="1" dirty="0">
                <a:solidFill>
                  <a:srgbClr val="1F497D">
                    <a:lumMod val="75000"/>
                  </a:srgbClr>
                </a:solidFill>
                <a:latin typeface="メイリオ" pitchFamily="50" charset="-128"/>
                <a:ea typeface="メイリオ" pitchFamily="50" charset="-128"/>
              </a:rPr>
              <a:t>外部の専門機関等に状況照会</a:t>
            </a:r>
            <a:r>
              <a:rPr lang="ja-JP" altLang="en-US" sz="1000" dirty="0">
                <a:solidFill>
                  <a:srgbClr val="1F497D">
                    <a:lumMod val="75000"/>
                  </a:srgbClr>
                </a:solidFill>
                <a:latin typeface="メイリオ" pitchFamily="50" charset="-128"/>
                <a:ea typeface="メイリオ" pitchFamily="50" charset="-128"/>
              </a:rPr>
              <a:t>。</a:t>
            </a:r>
          </a:p>
        </p:txBody>
      </p:sp>
      <p:sp>
        <p:nvSpPr>
          <p:cNvPr id="1859"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44</a:t>
            </a:fld>
            <a:endParaRPr lang="en-US" altLang="ja-JP" dirty="0"/>
          </a:p>
        </p:txBody>
      </p:sp>
    </p:spTree>
    <p:extLst>
      <p:ext uri="{BB962C8B-B14F-4D97-AF65-F5344CB8AC3E}">
        <p14:creationId xmlns:p14="http://schemas.microsoft.com/office/powerpoint/2010/main" val="3717863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733B9-D6C4-9F8C-CBE6-B7D1A2FB9F95}"/>
              </a:ext>
            </a:extLst>
          </p:cNvPr>
          <p:cNvSpPr>
            <a:spLocks noGrp="1"/>
          </p:cNvSpPr>
          <p:nvPr>
            <p:ph type="title"/>
          </p:nvPr>
        </p:nvSpPr>
        <p:spPr>
          <a:xfrm>
            <a:off x="1981200" y="143324"/>
            <a:ext cx="8229600" cy="608042"/>
          </a:xfrm>
        </p:spPr>
        <p:txBody>
          <a:bodyPr>
            <a:noAutofit/>
          </a:bodyPr>
          <a:lstStyle/>
          <a:p>
            <a:r>
              <a:rPr lang="ja-JP" altLang="en-US" sz="3200" b="1" dirty="0"/>
              <a:t>計画の関係を整理すると・・・</a:t>
            </a:r>
            <a:endParaRPr lang="ja-JP" altLang="en-US" sz="3200" dirty="0"/>
          </a:p>
        </p:txBody>
      </p:sp>
      <p:graphicFrame>
        <p:nvGraphicFramePr>
          <p:cNvPr id="5" name="表 5">
            <a:extLst>
              <a:ext uri="{FF2B5EF4-FFF2-40B4-BE49-F238E27FC236}">
                <a16:creationId xmlns:a16="http://schemas.microsoft.com/office/drawing/2014/main" id="{46751EBE-EE7C-2981-1F14-4E1CF2E62B38}"/>
              </a:ext>
            </a:extLst>
          </p:cNvPr>
          <p:cNvGraphicFramePr>
            <a:graphicFrameLocks noGrp="1"/>
          </p:cNvGraphicFramePr>
          <p:nvPr>
            <p:ph idx="1"/>
            <p:extLst>
              <p:ext uri="{D42A27DB-BD31-4B8C-83A1-F6EECF244321}">
                <p14:modId xmlns:p14="http://schemas.microsoft.com/office/powerpoint/2010/main" val="907510118"/>
              </p:ext>
            </p:extLst>
          </p:nvPr>
        </p:nvGraphicFramePr>
        <p:xfrm>
          <a:off x="825190" y="751367"/>
          <a:ext cx="10794382" cy="5729645"/>
        </p:xfrm>
        <a:graphic>
          <a:graphicData uri="http://schemas.openxmlformats.org/drawingml/2006/table">
            <a:tbl>
              <a:tblPr firstRow="1" bandRow="1">
                <a:tableStyleId>{5940675A-B579-460E-94D1-54222C63F5DA}</a:tableStyleId>
              </a:tblPr>
              <a:tblGrid>
                <a:gridCol w="5397191">
                  <a:extLst>
                    <a:ext uri="{9D8B030D-6E8A-4147-A177-3AD203B41FA5}">
                      <a16:colId xmlns:a16="http://schemas.microsoft.com/office/drawing/2014/main" val="65230042"/>
                    </a:ext>
                  </a:extLst>
                </a:gridCol>
                <a:gridCol w="5397191">
                  <a:extLst>
                    <a:ext uri="{9D8B030D-6E8A-4147-A177-3AD203B41FA5}">
                      <a16:colId xmlns:a16="http://schemas.microsoft.com/office/drawing/2014/main" val="1495099873"/>
                    </a:ext>
                  </a:extLst>
                </a:gridCol>
              </a:tblGrid>
              <a:tr h="597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chemeClr val="tx1"/>
                          </a:solidFill>
                          <a:latin typeface="+mj-ea"/>
                          <a:ea typeface="+mn-ea"/>
                          <a:cs typeface="+mn-cs"/>
                        </a:rPr>
                        <a:t>＜</a:t>
                      </a:r>
                      <a:r>
                        <a:rPr kumimoji="1" lang="ja-JP" altLang="en-US" sz="2400" b="1" kern="1200" dirty="0">
                          <a:solidFill>
                            <a:srgbClr val="FF0000"/>
                          </a:solidFill>
                          <a:latin typeface="+mj-ea"/>
                          <a:ea typeface="+mn-ea"/>
                          <a:cs typeface="+mn-cs"/>
                        </a:rPr>
                        <a:t>サービス等利用計画</a:t>
                      </a:r>
                      <a:r>
                        <a:rPr kumimoji="1" lang="ja-JP" altLang="en-US" sz="2400" b="1" kern="1200" dirty="0">
                          <a:solidFill>
                            <a:schemeClr val="tx1"/>
                          </a:solidFill>
                          <a:latin typeface="+mj-ea"/>
                          <a:ea typeface="+mn-ea"/>
                          <a:cs typeface="+mn-cs"/>
                        </a:rPr>
                        <a:t>＞</a:t>
                      </a:r>
                      <a:endParaRPr kumimoji="1" lang="en-US" altLang="ja-JP" sz="24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latin typeface="+mn-ea"/>
                          <a:ea typeface="+mn-ea"/>
                        </a:rPr>
                        <a:t>＜</a:t>
                      </a:r>
                      <a:r>
                        <a:rPr lang="ja-JP" altLang="en-US" sz="2400" b="1" dirty="0">
                          <a:solidFill>
                            <a:srgbClr val="FF0000"/>
                          </a:solidFill>
                          <a:latin typeface="+mn-ea"/>
                          <a:ea typeface="+mn-ea"/>
                        </a:rPr>
                        <a:t>個別支援計画</a:t>
                      </a:r>
                      <a:r>
                        <a:rPr lang="ja-JP" altLang="en-US" sz="2400" b="1" dirty="0">
                          <a:latin typeface="+mn-ea"/>
                          <a:ea typeface="+mn-ea"/>
                        </a:rPr>
                        <a:t>＞</a:t>
                      </a:r>
                      <a:endParaRPr lang="en-US" altLang="ja-JP" sz="2400" b="1" dirty="0">
                        <a:latin typeface="+mn-ea"/>
                        <a:ea typeface="+mn-ea"/>
                      </a:endParaRPr>
                    </a:p>
                  </a:txBody>
                  <a:tcPr/>
                </a:tc>
                <a:extLst>
                  <a:ext uri="{0D108BD9-81ED-4DB2-BD59-A6C34878D82A}">
                    <a16:rowId xmlns:a16="http://schemas.microsoft.com/office/drawing/2014/main" val="97622815"/>
                  </a:ext>
                </a:extLst>
              </a:tr>
              <a:tr h="483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（人生の設計図となるもの）</a:t>
                      </a: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（夢や希望の道標となるもの）</a:t>
                      </a:r>
                      <a:endParaRPr kumimoji="1" lang="en-US" altLang="ja-JP" sz="1800" b="1" dirty="0">
                        <a:latin typeface="+mn-ea"/>
                        <a:ea typeface="+mn-ea"/>
                      </a:endParaRPr>
                    </a:p>
                  </a:txBody>
                  <a:tcPr/>
                </a:tc>
                <a:extLst>
                  <a:ext uri="{0D108BD9-81ED-4DB2-BD59-A6C34878D82A}">
                    <a16:rowId xmlns:a16="http://schemas.microsoft.com/office/drawing/2014/main" val="1752239714"/>
                  </a:ext>
                </a:extLst>
              </a:tr>
              <a:tr h="1549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a:t>
                      </a:r>
                      <a:r>
                        <a:rPr kumimoji="1" lang="ja-JP" altLang="en-US" sz="1800" b="1" kern="1200" dirty="0">
                          <a:solidFill>
                            <a:srgbClr val="00B050"/>
                          </a:solidFill>
                          <a:latin typeface="+mj-ea"/>
                          <a:ea typeface="+mn-ea"/>
                          <a:cs typeface="+mn-cs"/>
                        </a:rPr>
                        <a:t>生活全体をアセスメント</a:t>
                      </a:r>
                      <a:r>
                        <a:rPr kumimoji="1" lang="ja-JP" altLang="en-US" sz="1800" b="1" kern="1200" dirty="0">
                          <a:solidFill>
                            <a:schemeClr val="tx1"/>
                          </a:solidFill>
                          <a:latin typeface="+mj-ea"/>
                          <a:ea typeface="+mn-ea"/>
                          <a:cs typeface="+mn-cs"/>
                        </a:rPr>
                        <a:t>し、本人の願いを中心に、生活や支援の全体像を示したものであり、障がい福祉サービス等の必要性を見立てたもの。</a:t>
                      </a: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a:t>
                      </a:r>
                      <a:r>
                        <a:rPr lang="ja-JP" altLang="en-US" sz="1800" b="1" dirty="0">
                          <a:solidFill>
                            <a:srgbClr val="00B050"/>
                          </a:solidFill>
                          <a:latin typeface="+mn-ea"/>
                          <a:ea typeface="+mn-ea"/>
                        </a:rPr>
                        <a:t>必要なアセスメントをさらに深め、</a:t>
                      </a:r>
                      <a:r>
                        <a:rPr lang="ja-JP" altLang="en-US" sz="1800" b="1" dirty="0">
                          <a:latin typeface="+mn-ea"/>
                          <a:ea typeface="+mn-ea"/>
                        </a:rPr>
                        <a:t>本人の願いを叶えるために、より具体的な支援内容を盛り込んだもの。</a:t>
                      </a:r>
                      <a:endParaRPr lang="en-US" altLang="ja-JP" sz="1800" b="1" dirty="0">
                        <a:latin typeface="+mn-ea"/>
                        <a:ea typeface="+mn-ea"/>
                      </a:endParaRPr>
                    </a:p>
                    <a:p>
                      <a:endParaRPr kumimoji="1" lang="ja-JP" altLang="en-US" dirty="0"/>
                    </a:p>
                  </a:txBody>
                  <a:tcPr/>
                </a:tc>
                <a:extLst>
                  <a:ext uri="{0D108BD9-81ED-4DB2-BD59-A6C34878D82A}">
                    <a16:rowId xmlns:a16="http://schemas.microsoft.com/office/drawing/2014/main" val="1203453495"/>
                  </a:ext>
                </a:extLst>
              </a:tr>
              <a:tr h="2264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・ご本人の支給決定の根拠となるもの。</a:t>
                      </a:r>
                      <a:endParaRPr kumimoji="1" lang="en-US" altLang="ja-JP" sz="1800" b="1"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ご本人はもとより、複数の事業者が同じ方向を向いて支援していくべき指針となるもの。</a:t>
                      </a:r>
                      <a:endParaRPr kumimoji="1" lang="en-US" altLang="ja-JP" sz="1800" b="1"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・サービス提供の根拠となるもの。</a:t>
                      </a:r>
                      <a:endParaRPr lang="en-US" altLang="ja-JP" sz="1800" b="1" dirty="0">
                        <a:latin typeface="+mn-ea"/>
                        <a:ea typeface="+mn-ea"/>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事業所内の職員が本人と同じ方向を向いて支援していくべき指針となるもの。</a:t>
                      </a:r>
                      <a:endParaRPr lang="en-US" altLang="ja-JP" sz="1800" b="1" dirty="0">
                        <a:latin typeface="+mn-ea"/>
                        <a:ea typeface="+mn-ea"/>
                      </a:endParaRPr>
                    </a:p>
                    <a:p>
                      <a:endParaRPr kumimoji="1" lang="ja-JP" altLang="en-US" dirty="0"/>
                    </a:p>
                  </a:txBody>
                  <a:tcPr/>
                </a:tc>
                <a:extLst>
                  <a:ext uri="{0D108BD9-81ED-4DB2-BD59-A6C34878D82A}">
                    <a16:rowId xmlns:a16="http://schemas.microsoft.com/office/drawing/2014/main" val="4192921314"/>
                  </a:ext>
                </a:extLst>
              </a:tr>
              <a:tr h="834451">
                <a:tc>
                  <a:txBody>
                    <a:bodyPr/>
                    <a:lstStyle/>
                    <a:p>
                      <a:r>
                        <a:rPr kumimoji="1" lang="ja-JP" altLang="en-US" sz="1800" b="1" kern="1200" dirty="0">
                          <a:solidFill>
                            <a:schemeClr val="tx1"/>
                          </a:solidFill>
                          <a:latin typeface="+mj-ea"/>
                          <a:ea typeface="+mn-ea"/>
                          <a:cs typeface="+mn-cs"/>
                        </a:rPr>
                        <a:t>特徴）サービス</a:t>
                      </a:r>
                      <a:r>
                        <a:rPr kumimoji="1" lang="ja-JP" altLang="en-US" sz="1800" b="1" kern="1200" dirty="0">
                          <a:solidFill>
                            <a:srgbClr val="00B050"/>
                          </a:solidFill>
                          <a:latin typeface="+mj-ea"/>
                          <a:ea typeface="+mn-ea"/>
                          <a:cs typeface="+mn-cs"/>
                        </a:rPr>
                        <a:t>等</a:t>
                      </a:r>
                      <a:r>
                        <a:rPr kumimoji="1" lang="ja-JP" altLang="en-US" sz="1800" b="1" kern="1200" dirty="0">
                          <a:solidFill>
                            <a:schemeClr val="tx1"/>
                          </a:solidFill>
                          <a:latin typeface="+mj-ea"/>
                          <a:ea typeface="+mn-ea"/>
                          <a:cs typeface="+mn-cs"/>
                        </a:rPr>
                        <a:t>を「</a:t>
                      </a:r>
                      <a:r>
                        <a:rPr kumimoji="1" lang="ja-JP" altLang="en-US" sz="1800" b="1" kern="1200" dirty="0">
                          <a:solidFill>
                            <a:srgbClr val="00B050"/>
                          </a:solidFill>
                          <a:latin typeface="+mj-ea"/>
                          <a:ea typeface="+mn-ea"/>
                          <a:cs typeface="+mn-cs"/>
                        </a:rPr>
                        <a:t>つなげる</a:t>
                      </a:r>
                      <a:r>
                        <a:rPr kumimoji="1" lang="ja-JP" altLang="en-US" sz="1800" b="1" kern="1200" dirty="0">
                          <a:solidFill>
                            <a:schemeClr val="tx1"/>
                          </a:solidFill>
                          <a:latin typeface="+mj-ea"/>
                          <a:ea typeface="+mn-ea"/>
                          <a:cs typeface="+mn-cs"/>
                        </a:rPr>
                        <a:t>」「広げる」支援</a:t>
                      </a: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（特徴）サービス</a:t>
                      </a:r>
                      <a:r>
                        <a:rPr lang="ja-JP" altLang="en-US" sz="1800" b="1" dirty="0">
                          <a:solidFill>
                            <a:srgbClr val="00B050"/>
                          </a:solidFill>
                          <a:latin typeface="+mn-ea"/>
                          <a:ea typeface="+mn-ea"/>
                        </a:rPr>
                        <a:t>等</a:t>
                      </a:r>
                      <a:r>
                        <a:rPr lang="ja-JP" altLang="en-US" sz="1800" b="1" dirty="0">
                          <a:latin typeface="+mn-ea"/>
                          <a:ea typeface="+mn-ea"/>
                        </a:rPr>
                        <a:t>を「</a:t>
                      </a:r>
                      <a:r>
                        <a:rPr lang="ja-JP" altLang="en-US" sz="1800" b="1" dirty="0">
                          <a:solidFill>
                            <a:srgbClr val="00B050"/>
                          </a:solidFill>
                          <a:latin typeface="+mn-ea"/>
                          <a:ea typeface="+mn-ea"/>
                        </a:rPr>
                        <a:t>深める</a:t>
                      </a:r>
                      <a:r>
                        <a:rPr lang="ja-JP" altLang="en-US" sz="1800" b="1" dirty="0">
                          <a:latin typeface="+mn-ea"/>
                          <a:ea typeface="+mn-ea"/>
                        </a:rPr>
                        <a:t>」支援</a:t>
                      </a:r>
                      <a:endParaRPr lang="en-US" altLang="ja-JP" sz="1800" b="1" dirty="0">
                        <a:latin typeface="+mn-ea"/>
                        <a:ea typeface="+mn-ea"/>
                      </a:endParaRPr>
                    </a:p>
                    <a:p>
                      <a:endParaRPr kumimoji="1" lang="ja-JP" altLang="en-US" dirty="0"/>
                    </a:p>
                  </a:txBody>
                  <a:tcPr/>
                </a:tc>
                <a:extLst>
                  <a:ext uri="{0D108BD9-81ED-4DB2-BD59-A6C34878D82A}">
                    <a16:rowId xmlns:a16="http://schemas.microsoft.com/office/drawing/2014/main" val="1798015532"/>
                  </a:ext>
                </a:extLst>
              </a:tr>
            </a:tbl>
          </a:graphicData>
        </a:graphic>
      </p:graphicFrame>
      <p:sp>
        <p:nvSpPr>
          <p:cNvPr id="3" name="スライド番号プレースホルダー 2">
            <a:extLst>
              <a:ext uri="{FF2B5EF4-FFF2-40B4-BE49-F238E27FC236}">
                <a16:creationId xmlns:a16="http://schemas.microsoft.com/office/drawing/2014/main" id="{1CA8202A-1BEE-CA81-1C81-36771DE69B7E}"/>
              </a:ext>
            </a:extLst>
          </p:cNvPr>
          <p:cNvSpPr>
            <a:spLocks noGrp="1"/>
          </p:cNvSpPr>
          <p:nvPr>
            <p:ph type="sldNum" sz="quarter" idx="12"/>
          </p:nvPr>
        </p:nvSpPr>
        <p:spPr/>
        <p:txBody>
          <a:bodyPr/>
          <a:lstStyle/>
          <a:p>
            <a:fld id="{2C9400E4-C46D-48FA-AEA0-ED136F70A0E5}" type="slidenum">
              <a:rPr lang="ja-JP" altLang="en-US" smtClean="0"/>
              <a:pPr/>
              <a:t>45</a:t>
            </a:fld>
            <a:endParaRPr lang="ja-JP" altLang="en-US"/>
          </a:p>
        </p:txBody>
      </p:sp>
    </p:spTree>
    <p:extLst>
      <p:ext uri="{BB962C8B-B14F-4D97-AF65-F5344CB8AC3E}">
        <p14:creationId xmlns:p14="http://schemas.microsoft.com/office/powerpoint/2010/main" val="2400480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04" name="直線矢印コネクタ 28"/>
          <p:cNvCxnSpPr/>
          <p:nvPr/>
        </p:nvCxnSpPr>
        <p:spPr>
          <a:xfrm flipV="1">
            <a:off x="1866902" y="4268788"/>
            <a:ext cx="1852613" cy="1897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5" name="テキスト ボックス 29"/>
          <p:cNvSpPr txBox="1">
            <a:spLocks noChangeArrowheads="1"/>
          </p:cNvSpPr>
          <p:nvPr/>
        </p:nvSpPr>
        <p:spPr>
          <a:xfrm rot="-2705332">
            <a:off x="1881188" y="3914775"/>
            <a:ext cx="1490662" cy="585788"/>
          </a:xfrm>
          <a:prstGeom prst="rect">
            <a:avLst/>
          </a:prstGeom>
          <a:noFill/>
          <a:ln>
            <a:noFill/>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a:solidFill>
                  <a:srgbClr val="000000"/>
                </a:solidFill>
                <a:latin typeface="HG丸ｺﾞｼｯｸM-PRO" pitchFamily="50" charset="-128"/>
                <a:ea typeface="HG丸ｺﾞｼｯｸM-PRO" pitchFamily="50" charset="-128"/>
              </a:rPr>
              <a:t>アセスメントの深さ</a:t>
            </a:r>
          </a:p>
        </p:txBody>
      </p:sp>
      <p:sp>
        <p:nvSpPr>
          <p:cNvPr id="1906" name="直方体 39"/>
          <p:cNvSpPr/>
          <p:nvPr/>
        </p:nvSpPr>
        <p:spPr>
          <a:xfrm>
            <a:off x="2144715" y="5157788"/>
            <a:ext cx="1133475" cy="1008062"/>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07" name="直方体 54"/>
          <p:cNvSpPr/>
          <p:nvPr/>
        </p:nvSpPr>
        <p:spPr>
          <a:xfrm>
            <a:off x="2640015" y="5014915"/>
            <a:ext cx="1474787"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08" name="直方体 55"/>
          <p:cNvSpPr/>
          <p:nvPr/>
        </p:nvSpPr>
        <p:spPr>
          <a:xfrm>
            <a:off x="3359152" y="5013325"/>
            <a:ext cx="1476375"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09" name="直方体 56"/>
          <p:cNvSpPr/>
          <p:nvPr/>
        </p:nvSpPr>
        <p:spPr>
          <a:xfrm>
            <a:off x="4079877" y="4437110"/>
            <a:ext cx="2066925" cy="1728742"/>
          </a:xfrm>
          <a:prstGeom prst="cube">
            <a:avLst>
              <a:gd name="adj" fmla="val 764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0" name="直方体 61"/>
          <p:cNvSpPr/>
          <p:nvPr/>
        </p:nvSpPr>
        <p:spPr>
          <a:xfrm>
            <a:off x="4727575" y="4799015"/>
            <a:ext cx="1703388" cy="1366837"/>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1" name="テキスト ボックス 52"/>
          <p:cNvSpPr txBox="1">
            <a:spLocks noChangeArrowheads="1"/>
          </p:cNvSpPr>
          <p:nvPr/>
        </p:nvSpPr>
        <p:spPr>
          <a:xfrm>
            <a:off x="6311678" y="822734"/>
            <a:ext cx="5747914" cy="738664"/>
          </a:xfrm>
          <a:prstGeom prst="rect">
            <a:avLst/>
          </a:prstGeom>
          <a:solidFill>
            <a:schemeClr val="accent6">
              <a:lumMod val="40000"/>
              <a:lumOff val="60000"/>
            </a:schemeClr>
          </a:solidFill>
          <a:ln w="9525">
            <a:noFill/>
            <a:miter lim="800000"/>
            <a:headEnd/>
            <a:tailEnd/>
          </a:ln>
          <a:scene3d>
            <a:camera prst="orthographicFront"/>
            <a:lightRig rig="threePt" dir="t"/>
          </a:scene3d>
          <a:sp3d>
            <a:bevelT/>
          </a:sp3d>
        </p:spPr>
        <p:txBody>
          <a:bodyPr wrap="square">
            <a:spAutoFit/>
          </a:bodyPr>
          <a:lstStyle/>
          <a:p>
            <a:pPr eaLnBrk="1" hangingPunct="1">
              <a:defRPr/>
            </a:pP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個別支援計画</a:t>
            </a: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（サービス管理責任者等による</a:t>
            </a:r>
            <a:r>
              <a:rPr lang="ja-JP" altLang="en-US" sz="2400" u="sng"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深める支援</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912" name="直方体 58"/>
          <p:cNvSpPr/>
          <p:nvPr/>
        </p:nvSpPr>
        <p:spPr>
          <a:xfrm>
            <a:off x="5448302" y="5240735"/>
            <a:ext cx="1241426" cy="92511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3" name="直方体 62"/>
          <p:cNvSpPr/>
          <p:nvPr/>
        </p:nvSpPr>
        <p:spPr>
          <a:xfrm>
            <a:off x="6167438" y="4654550"/>
            <a:ext cx="1757362"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4" name="直方体 63"/>
          <p:cNvSpPr/>
          <p:nvPr/>
        </p:nvSpPr>
        <p:spPr>
          <a:xfrm>
            <a:off x="6816727" y="4870450"/>
            <a:ext cx="1560513"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5" name="直方体 59"/>
          <p:cNvSpPr/>
          <p:nvPr/>
        </p:nvSpPr>
        <p:spPr>
          <a:xfrm>
            <a:off x="7464425" y="5014915"/>
            <a:ext cx="1474788"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6" name="直方体 60"/>
          <p:cNvSpPr/>
          <p:nvPr/>
        </p:nvSpPr>
        <p:spPr>
          <a:xfrm>
            <a:off x="8183565" y="5230815"/>
            <a:ext cx="1309687"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7" name="直方体 64"/>
          <p:cNvSpPr/>
          <p:nvPr/>
        </p:nvSpPr>
        <p:spPr>
          <a:xfrm>
            <a:off x="8975727" y="5014915"/>
            <a:ext cx="1477963"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cxnSp>
        <p:nvCxnSpPr>
          <p:cNvPr id="1918" name="直線コネクタ 32"/>
          <p:cNvCxnSpPr/>
          <p:nvPr/>
        </p:nvCxnSpPr>
        <p:spPr>
          <a:xfrm>
            <a:off x="1847850" y="6165850"/>
            <a:ext cx="8281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9" name="直線コネクタ 26"/>
          <p:cNvCxnSpPr/>
          <p:nvPr/>
        </p:nvCxnSpPr>
        <p:spPr>
          <a:xfrm>
            <a:off x="1828800" y="2349502"/>
            <a:ext cx="19050" cy="3814763"/>
          </a:xfrm>
          <a:prstGeom prst="line">
            <a:avLst/>
          </a:prstGeom>
          <a:ln w="2857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920" name="テキスト ボックス 36"/>
          <p:cNvSpPr txBox="1">
            <a:spLocks noChangeArrowheads="1"/>
          </p:cNvSpPr>
          <p:nvPr/>
        </p:nvSpPr>
        <p:spPr>
          <a:xfrm>
            <a:off x="1919288" y="5734050"/>
            <a:ext cx="8204200" cy="369888"/>
          </a:xfrm>
          <a:prstGeom prst="rect">
            <a:avLst/>
          </a:prstGeom>
          <a:noFill/>
          <a:ln>
            <a:noFill/>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404040"/>
                </a:solidFill>
                <a:latin typeface="HG丸ｺﾞｼｯｸM-PRO" pitchFamily="50" charset="-128"/>
                <a:ea typeface="HG丸ｺﾞｼｯｸM-PRO" pitchFamily="50" charset="-128"/>
              </a:rPr>
              <a:t>  </a:t>
            </a:r>
            <a:r>
              <a:rPr lang="ja-JP" altLang="en-US" sz="1100" dirty="0">
                <a:solidFill>
                  <a:srgbClr val="404040"/>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grpSp>
        <p:nvGrpSpPr>
          <p:cNvPr id="1921" name="グループ化 50"/>
          <p:cNvGrpSpPr/>
          <p:nvPr/>
        </p:nvGrpSpPr>
        <p:grpSpPr>
          <a:xfrm>
            <a:off x="2506118" y="4007876"/>
            <a:ext cx="8353624" cy="1161027"/>
            <a:chOff x="899592" y="906786"/>
            <a:chExt cx="7848872" cy="1162807"/>
          </a:xfrm>
        </p:grpSpPr>
        <p:sp>
          <p:nvSpPr>
            <p:cNvPr id="1922" name="直方体 42"/>
            <p:cNvSpPr/>
            <p:nvPr/>
          </p:nvSpPr>
          <p:spPr>
            <a:xfrm>
              <a:off x="899592" y="906786"/>
              <a:ext cx="7848872" cy="1152702"/>
            </a:xfrm>
            <a:prstGeom prst="cube">
              <a:avLst>
                <a:gd name="adj" fmla="val 65313"/>
              </a:avLst>
            </a:prstGeom>
            <a:solidFill>
              <a:schemeClr val="tx2">
                <a:lumMod val="60000"/>
                <a:lumOff val="40000"/>
                <a:alpha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23" name="テキスト ボックス 37"/>
            <p:cNvSpPr txBox="1">
              <a:spLocks noChangeArrowheads="1"/>
            </p:cNvSpPr>
            <p:nvPr/>
          </p:nvSpPr>
          <p:spPr>
            <a:xfrm>
              <a:off x="2562354" y="1699695"/>
              <a:ext cx="4325672" cy="369898"/>
            </a:xfrm>
            <a:prstGeom prst="rect">
              <a:avLst/>
            </a:prstGeom>
            <a:noFill/>
            <a:ln w="9525">
              <a:noFill/>
              <a:miter lim="800000"/>
              <a:headEnd/>
              <a:tailEnd/>
            </a:ln>
          </p:spPr>
          <p:txBody>
            <a:bodyPr>
              <a:spAutoFit/>
            </a:bodyPr>
            <a:lstStyle/>
            <a:p>
              <a:pPr eaLnBrk="1" hangingPunct="1">
                <a:defRPr/>
              </a:pPr>
              <a:r>
                <a:rPr lang="ja-JP" altLang="en-US" dirty="0">
                  <a:solidFill>
                    <a:prstClr val="black">
                      <a:lumMod val="75000"/>
                      <a:lumOff val="25000"/>
                    </a:prstClr>
                  </a:solidFill>
                  <a:latin typeface="HG丸ｺﾞｼｯｸM-PRO" pitchFamily="50" charset="-128"/>
                  <a:ea typeface="HG丸ｺﾞｼｯｸM-PRO" pitchFamily="50" charset="-128"/>
                </a:rPr>
                <a:t>サービス等利用計画</a:t>
              </a:r>
              <a:r>
                <a:rPr lang="ja-JP" altLang="en-US" dirty="0">
                  <a:solidFill>
                    <a:srgbClr val="FF0000"/>
                  </a:solidFill>
                  <a:latin typeface="HG丸ｺﾞｼｯｸM-PRO" pitchFamily="50" charset="-128"/>
                  <a:ea typeface="HG丸ｺﾞｼｯｸM-PRO" pitchFamily="50" charset="-128"/>
                </a:rPr>
                <a:t>（土台となる計画）</a:t>
              </a:r>
            </a:p>
          </p:txBody>
        </p:sp>
      </p:grpSp>
      <p:cxnSp>
        <p:nvCxnSpPr>
          <p:cNvPr id="1924" name="直線矢印コネクタ 29"/>
          <p:cNvCxnSpPr/>
          <p:nvPr/>
        </p:nvCxnSpPr>
        <p:spPr>
          <a:xfrm flipV="1">
            <a:off x="1847850" y="3141663"/>
            <a:ext cx="1079500"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5" name="タイトル 1"/>
          <p:cNvSpPr>
            <a:spLocks noGrp="1"/>
          </p:cNvSpPr>
          <p:nvPr>
            <p:ph type="title"/>
          </p:nvPr>
        </p:nvSpPr>
        <p:spPr>
          <a:xfrm>
            <a:off x="1631504" y="115888"/>
            <a:ext cx="8699946" cy="635000"/>
          </a:xfrm>
        </p:spPr>
        <p:txBody>
          <a:bodyPr/>
          <a:lstStyle/>
          <a:p>
            <a:pPr eaLnBrk="1" hangingPunct="1"/>
            <a:r>
              <a:rPr lang="ja-JP" altLang="en-US" sz="2800" dirty="0">
                <a:solidFill>
                  <a:schemeClr val="accent5">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サービス等利用計画と個別支援計画の関係図</a:t>
            </a:r>
          </a:p>
        </p:txBody>
      </p:sp>
      <p:sp>
        <p:nvSpPr>
          <p:cNvPr id="1926" name="左右矢印 46"/>
          <p:cNvSpPr/>
          <p:nvPr/>
        </p:nvSpPr>
        <p:spPr>
          <a:xfrm>
            <a:off x="2134656" y="6237684"/>
            <a:ext cx="7777162" cy="503684"/>
          </a:xfrm>
          <a:prstGeom prst="leftRightArrow">
            <a:avLst>
              <a:gd name="adj1" fmla="val 69929"/>
              <a:gd name="adj2" fmla="val 50000"/>
            </a:avLst>
          </a:prstGeom>
          <a:solidFill>
            <a:srgbClr val="66FF66">
              <a:alpha val="56000"/>
            </a:srgbClr>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幅の広い相談支援専門員のアセスメント</a:t>
            </a:r>
          </a:p>
        </p:txBody>
      </p:sp>
      <p:sp>
        <p:nvSpPr>
          <p:cNvPr id="1927" name="テキスト ボックス 29"/>
          <p:cNvSpPr txBox="1">
            <a:spLocks noChangeArrowheads="1"/>
          </p:cNvSpPr>
          <p:nvPr/>
        </p:nvSpPr>
        <p:spPr>
          <a:xfrm>
            <a:off x="1343940" y="2420938"/>
            <a:ext cx="430887" cy="2736850"/>
          </a:xfrm>
          <a:prstGeom prst="rect">
            <a:avLst/>
          </a:prstGeom>
          <a:noFill/>
          <a:ln>
            <a:noFill/>
          </a:ln>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a:solidFill>
                  <a:srgbClr val="000000"/>
                </a:solidFill>
                <a:latin typeface="HG丸ｺﾞｼｯｸM-PRO" pitchFamily="50" charset="-128"/>
                <a:ea typeface="HG丸ｺﾞｼｯｸM-PRO" pitchFamily="50" charset="-128"/>
              </a:rPr>
              <a:t>アセスメントや計画の濃さ</a:t>
            </a:r>
          </a:p>
        </p:txBody>
      </p:sp>
      <p:sp>
        <p:nvSpPr>
          <p:cNvPr id="1928" name="上矢印 48"/>
          <p:cNvSpPr/>
          <p:nvPr/>
        </p:nvSpPr>
        <p:spPr>
          <a:xfrm>
            <a:off x="5507262" y="3428998"/>
            <a:ext cx="1092121" cy="1008112"/>
          </a:xfrm>
          <a:prstGeom prst="upArrow">
            <a:avLst/>
          </a:prstGeom>
          <a:solidFill>
            <a:schemeClr val="accent6">
              <a:lumMod val="60000"/>
              <a:lumOff val="4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29" name="右中かっこ 49"/>
          <p:cNvSpPr/>
          <p:nvPr/>
        </p:nvSpPr>
        <p:spPr>
          <a:xfrm>
            <a:off x="10855610" y="4066400"/>
            <a:ext cx="504825" cy="2037538"/>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prstClr val="black"/>
              </a:solidFill>
            </a:endParaRPr>
          </a:p>
        </p:txBody>
      </p:sp>
      <p:sp>
        <p:nvSpPr>
          <p:cNvPr id="1930" name="テキスト ボックス 50"/>
          <p:cNvSpPr txBox="1">
            <a:spLocks noChangeArrowheads="1"/>
          </p:cNvSpPr>
          <p:nvPr/>
        </p:nvSpPr>
        <p:spPr>
          <a:xfrm>
            <a:off x="11385354" y="3842676"/>
            <a:ext cx="461665" cy="2917564"/>
          </a:xfrm>
          <a:prstGeom prst="rect">
            <a:avLst/>
          </a:prstGeom>
          <a:noFill/>
          <a:ln>
            <a:noFill/>
          </a:ln>
        </p:spPr>
        <p:txBody>
          <a:bodyPr vert="eaVert" wrap="squar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dirty="0">
                <a:solidFill>
                  <a:srgbClr val="000000"/>
                </a:solidFill>
              </a:rPr>
              <a:t>相談支援専門員のかかわり</a:t>
            </a:r>
          </a:p>
        </p:txBody>
      </p:sp>
      <p:grpSp>
        <p:nvGrpSpPr>
          <p:cNvPr id="1931" name="グループ化 50"/>
          <p:cNvGrpSpPr/>
          <p:nvPr/>
        </p:nvGrpSpPr>
        <p:grpSpPr>
          <a:xfrm>
            <a:off x="3597885" y="3683298"/>
            <a:ext cx="6408712" cy="864096"/>
            <a:chOff x="1711476" y="466299"/>
            <a:chExt cx="6149567" cy="865421"/>
          </a:xfrm>
        </p:grpSpPr>
        <p:sp>
          <p:nvSpPr>
            <p:cNvPr id="1932" name="直方体 52"/>
            <p:cNvSpPr/>
            <p:nvPr/>
          </p:nvSpPr>
          <p:spPr>
            <a:xfrm>
              <a:off x="1711476" y="466299"/>
              <a:ext cx="6149567" cy="864226"/>
            </a:xfrm>
            <a:prstGeom prst="cube">
              <a:avLst>
                <a:gd name="adj" fmla="val 65313"/>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33" name="テキスト ボックス 37"/>
            <p:cNvSpPr txBox="1">
              <a:spLocks noChangeArrowheads="1"/>
            </p:cNvSpPr>
            <p:nvPr/>
          </p:nvSpPr>
          <p:spPr>
            <a:xfrm>
              <a:off x="2313165" y="992647"/>
              <a:ext cx="4325672" cy="339073"/>
            </a:xfrm>
            <a:prstGeom prst="rect">
              <a:avLst/>
            </a:prstGeom>
            <a:noFill/>
            <a:ln w="9525">
              <a:noFill/>
              <a:miter lim="800000"/>
              <a:headEnd/>
              <a:tailEnd/>
            </a:ln>
          </p:spPr>
          <p:txBody>
            <a:bodyPr>
              <a:spAutoFit/>
            </a:bodyPr>
            <a:lstStyle/>
            <a:p>
              <a:pPr algn="ctr" eaLnBrk="1" hangingPunct="1">
                <a:defRPr/>
              </a:pPr>
              <a:r>
                <a:rPr lang="ja-JP" altLang="en-US" sz="1600" dirty="0">
                  <a:solidFill>
                    <a:srgbClr val="FFFF00"/>
                  </a:solidFill>
                  <a:latin typeface="HG丸ｺﾞｼｯｸM-PRO" pitchFamily="50" charset="-128"/>
                  <a:ea typeface="HG丸ｺﾞｼｯｸM-PRO" pitchFamily="50" charset="-128"/>
                </a:rPr>
                <a:t>サービス担当者会議</a:t>
              </a:r>
              <a:endParaRPr lang="ja-JP" altLang="en-US" sz="1600" dirty="0">
                <a:solidFill>
                  <a:srgbClr val="FF0000"/>
                </a:solidFill>
                <a:latin typeface="HG丸ｺﾞｼｯｸM-PRO" pitchFamily="50" charset="-128"/>
                <a:ea typeface="HG丸ｺﾞｼｯｸM-PRO" pitchFamily="50" charset="-128"/>
              </a:endParaRPr>
            </a:p>
          </p:txBody>
        </p:sp>
      </p:grpSp>
      <p:grpSp>
        <p:nvGrpSpPr>
          <p:cNvPr id="1934" name="グループ化 34"/>
          <p:cNvGrpSpPr/>
          <p:nvPr/>
        </p:nvGrpSpPr>
        <p:grpSpPr>
          <a:xfrm>
            <a:off x="7692220" y="2746485"/>
            <a:ext cx="1521594" cy="1512887"/>
            <a:chOff x="1043607" y="2161504"/>
            <a:chExt cx="1766319" cy="1965395"/>
          </a:xfrm>
        </p:grpSpPr>
        <p:sp>
          <p:nvSpPr>
            <p:cNvPr id="1935" name="直方体 34"/>
            <p:cNvSpPr/>
            <p:nvPr/>
          </p:nvSpPr>
          <p:spPr>
            <a:xfrm>
              <a:off x="1116372" y="2161504"/>
              <a:ext cx="1693554" cy="1965395"/>
            </a:xfrm>
            <a:prstGeom prst="cube">
              <a:avLst>
                <a:gd name="adj" fmla="val 54456"/>
              </a:avLst>
            </a:prstGeom>
            <a:solidFill>
              <a:schemeClr val="accent6">
                <a:lumMod val="40000"/>
                <a:lumOff val="60000"/>
              </a:schemeClr>
            </a:solid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36" name="テキスト ボックス 33"/>
            <p:cNvSpPr txBox="1">
              <a:spLocks noChangeArrowheads="1"/>
            </p:cNvSpPr>
            <p:nvPr/>
          </p:nvSpPr>
          <p:spPr>
            <a:xfrm>
              <a:off x="1043607" y="3506092"/>
              <a:ext cx="990111" cy="34017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対人関係</a:t>
              </a:r>
            </a:p>
          </p:txBody>
        </p:sp>
      </p:grpSp>
      <p:grpSp>
        <p:nvGrpSpPr>
          <p:cNvPr id="1937" name="グループ化 34"/>
          <p:cNvGrpSpPr/>
          <p:nvPr/>
        </p:nvGrpSpPr>
        <p:grpSpPr>
          <a:xfrm>
            <a:off x="4236532" y="2747204"/>
            <a:ext cx="1521594" cy="1512887"/>
            <a:chOff x="1043607" y="2161504"/>
            <a:chExt cx="1766319" cy="1965395"/>
          </a:xfrm>
        </p:grpSpPr>
        <p:sp>
          <p:nvSpPr>
            <p:cNvPr id="1938" name="直方体 37"/>
            <p:cNvSpPr/>
            <p:nvPr/>
          </p:nvSpPr>
          <p:spPr>
            <a:xfrm>
              <a:off x="1116372" y="2161504"/>
              <a:ext cx="1693554" cy="1965395"/>
            </a:xfrm>
            <a:prstGeom prst="cube">
              <a:avLst>
                <a:gd name="adj" fmla="val 54456"/>
              </a:avLst>
            </a:prstGeom>
            <a:solidFill>
              <a:schemeClr val="accent6">
                <a:lumMod val="40000"/>
                <a:lumOff val="60000"/>
              </a:schemeClr>
            </a:solid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39" name="テキスト ボックス 33"/>
            <p:cNvSpPr txBox="1">
              <a:spLocks noChangeArrowheads="1"/>
            </p:cNvSpPr>
            <p:nvPr/>
          </p:nvSpPr>
          <p:spPr>
            <a:xfrm>
              <a:off x="1043607" y="3506092"/>
              <a:ext cx="990111" cy="33985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日中活動</a:t>
              </a:r>
            </a:p>
          </p:txBody>
        </p:sp>
      </p:grpSp>
      <p:grpSp>
        <p:nvGrpSpPr>
          <p:cNvPr id="1940" name="グループ化 46"/>
          <p:cNvGrpSpPr/>
          <p:nvPr/>
        </p:nvGrpSpPr>
        <p:grpSpPr>
          <a:xfrm>
            <a:off x="4299222" y="1667318"/>
            <a:ext cx="4914601" cy="1632011"/>
            <a:chOff x="3944887" y="1449293"/>
            <a:chExt cx="5063312" cy="1618998"/>
          </a:xfrm>
        </p:grpSpPr>
        <p:sp>
          <p:nvSpPr>
            <p:cNvPr id="1941" name="直方体 41"/>
            <p:cNvSpPr/>
            <p:nvPr/>
          </p:nvSpPr>
          <p:spPr>
            <a:xfrm>
              <a:off x="3944887" y="1449293"/>
              <a:ext cx="5063312" cy="1618998"/>
            </a:xfrm>
            <a:prstGeom prst="cube">
              <a:avLst>
                <a:gd name="adj" fmla="val 48508"/>
              </a:avLst>
            </a:prstGeom>
            <a:solidFill>
              <a:schemeClr val="accent6">
                <a:lumMod val="75000"/>
                <a:alpha val="73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42" name="テキスト ボックス 46"/>
            <p:cNvSpPr txBox="1">
              <a:spLocks noChangeArrowheads="1"/>
            </p:cNvSpPr>
            <p:nvPr/>
          </p:nvSpPr>
          <p:spPr>
            <a:xfrm>
              <a:off x="4963256" y="2406376"/>
              <a:ext cx="2598283" cy="51904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dirty="0">
                  <a:solidFill>
                    <a:prstClr val="black"/>
                  </a:solidFill>
                  <a:latin typeface="HG丸ｺﾞｼｯｸM-PRO" pitchFamily="50" charset="-128"/>
                  <a:ea typeface="HG丸ｺﾞｼｯｸM-PRO" pitchFamily="50" charset="-128"/>
                </a:rPr>
                <a:t>個別支援計画</a:t>
              </a:r>
            </a:p>
          </p:txBody>
        </p:sp>
        <p:sp>
          <p:nvSpPr>
            <p:cNvPr id="1943" name="テキスト ボックス 46"/>
            <p:cNvSpPr txBox="1">
              <a:spLocks noChangeArrowheads="1"/>
            </p:cNvSpPr>
            <p:nvPr/>
          </p:nvSpPr>
          <p:spPr>
            <a:xfrm>
              <a:off x="3944887" y="1522454"/>
              <a:ext cx="5009814" cy="610645"/>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a:solidFill>
                    <a:prstClr val="black"/>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サービス等利用計画よりも密度が濃く、　　</a:t>
              </a:r>
              <a:endParaRPr lang="en-US" altLang="ja-JP" sz="1600" dirty="0">
                <a:solidFill>
                  <a:prstClr val="black"/>
                </a:solidFill>
                <a:latin typeface="HG丸ｺﾞｼｯｸM-PRO" pitchFamily="50" charset="-128"/>
                <a:ea typeface="HG丸ｺﾞｼｯｸM-PRO" pitchFamily="50" charset="-128"/>
              </a:endParaRPr>
            </a:p>
            <a:p>
              <a:pPr eaLnBrk="1" hangingPunct="1">
                <a:defRPr/>
              </a:pPr>
              <a:r>
                <a:rPr lang="ja-JP" altLang="en-US" sz="1600" dirty="0">
                  <a:solidFill>
                    <a:prstClr val="black"/>
                  </a:solidFill>
                  <a:latin typeface="HG丸ｺﾞｼｯｸM-PRO" pitchFamily="50" charset="-128"/>
                  <a:ea typeface="HG丸ｺﾞｼｯｸM-PRO" pitchFamily="50" charset="-128"/>
                </a:rPr>
                <a:t>　　 　 オリジナリティ溢れる計画</a:t>
              </a:r>
              <a:endParaRPr lang="ja-JP" altLang="en-US" sz="1600" dirty="0">
                <a:solidFill>
                  <a:srgbClr val="FF3300"/>
                </a:solidFill>
                <a:latin typeface="HG丸ｺﾞｼｯｸM-PRO" pitchFamily="50" charset="-128"/>
                <a:ea typeface="HG丸ｺﾞｼｯｸM-PRO" pitchFamily="50" charset="-128"/>
              </a:endParaRPr>
            </a:p>
          </p:txBody>
        </p:sp>
      </p:grpSp>
      <p:sp>
        <p:nvSpPr>
          <p:cNvPr id="1944" name="左右矢印 45"/>
          <p:cNvSpPr/>
          <p:nvPr/>
        </p:nvSpPr>
        <p:spPr>
          <a:xfrm>
            <a:off x="5181455" y="3323256"/>
            <a:ext cx="2539382"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密度の濃いアセスメント</a:t>
            </a:r>
          </a:p>
        </p:txBody>
      </p:sp>
      <p:sp>
        <p:nvSpPr>
          <p:cNvPr id="1945" name="右中かっこ 57"/>
          <p:cNvSpPr/>
          <p:nvPr/>
        </p:nvSpPr>
        <p:spPr>
          <a:xfrm>
            <a:off x="9487703" y="1911142"/>
            <a:ext cx="503237" cy="175640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prstClr val="black"/>
              </a:solidFill>
            </a:endParaRPr>
          </a:p>
        </p:txBody>
      </p:sp>
      <p:sp>
        <p:nvSpPr>
          <p:cNvPr id="1946" name="テキスト ボックス 65"/>
          <p:cNvSpPr txBox="1">
            <a:spLocks noChangeArrowheads="1"/>
          </p:cNvSpPr>
          <p:nvPr/>
        </p:nvSpPr>
        <p:spPr>
          <a:xfrm>
            <a:off x="10100714" y="1892833"/>
            <a:ext cx="738664" cy="2159000"/>
          </a:xfrm>
          <a:prstGeom prst="rect">
            <a:avLst/>
          </a:prstGeom>
          <a:noFill/>
          <a:ln>
            <a:noFill/>
          </a:ln>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dirty="0">
                <a:solidFill>
                  <a:srgbClr val="000000"/>
                </a:solidFill>
              </a:rPr>
              <a:t>サービス管理</a:t>
            </a:r>
            <a:endParaRPr lang="en-US" altLang="ja-JP" sz="1800" dirty="0">
              <a:solidFill>
                <a:srgbClr val="000000"/>
              </a:solidFill>
            </a:endParaRPr>
          </a:p>
          <a:p>
            <a:pPr algn="ctr" eaLnBrk="1" hangingPunct="1">
              <a:spcBef>
                <a:spcPct val="0"/>
              </a:spcBef>
              <a:buFontTx/>
              <a:buNone/>
            </a:pPr>
            <a:r>
              <a:rPr lang="ja-JP" altLang="en-US" sz="1800" dirty="0">
                <a:solidFill>
                  <a:srgbClr val="000000"/>
                </a:solidFill>
              </a:rPr>
              <a:t>責任者等のかかわり</a:t>
            </a:r>
          </a:p>
        </p:txBody>
      </p:sp>
      <p:sp>
        <p:nvSpPr>
          <p:cNvPr id="1947" name="正方形/長方形 6"/>
          <p:cNvSpPr>
            <a:spLocks noChangeArrowheads="1"/>
          </p:cNvSpPr>
          <p:nvPr/>
        </p:nvSpPr>
        <p:spPr>
          <a:xfrm>
            <a:off x="10334130" y="6580188"/>
            <a:ext cx="1857869" cy="276999"/>
          </a:xfrm>
          <a:prstGeom prst="rect">
            <a:avLst/>
          </a:prstGeom>
          <a:noFill/>
          <a:ln>
            <a:noFill/>
          </a:ln>
        </p:spPr>
        <p:txBody>
          <a:bodyPr wrap="squar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dirty="0">
                <a:solidFill>
                  <a:srgbClr val="000000"/>
                </a:solidFill>
              </a:rPr>
              <a:t>出典　岡部正文を改変</a:t>
            </a:r>
          </a:p>
        </p:txBody>
      </p:sp>
      <p:sp>
        <p:nvSpPr>
          <p:cNvPr id="3" name="テキスト ボックス 52">
            <a:extLst>
              <a:ext uri="{FF2B5EF4-FFF2-40B4-BE49-F238E27FC236}">
                <a16:creationId xmlns:a16="http://schemas.microsoft.com/office/drawing/2014/main" id="{093221D6-10D5-1A22-2EB9-68C3BDF5BED3}"/>
              </a:ext>
            </a:extLst>
          </p:cNvPr>
          <p:cNvSpPr txBox="1">
            <a:spLocks noChangeArrowheads="1"/>
          </p:cNvSpPr>
          <p:nvPr/>
        </p:nvSpPr>
        <p:spPr>
          <a:xfrm>
            <a:off x="273474" y="833439"/>
            <a:ext cx="5747914" cy="738664"/>
          </a:xfrm>
          <a:prstGeom prst="rect">
            <a:avLst/>
          </a:prstGeom>
          <a:solidFill>
            <a:schemeClr val="accent5">
              <a:lumMod val="40000"/>
              <a:lumOff val="60000"/>
            </a:schemeClr>
          </a:solidFill>
          <a:ln w="9525">
            <a:noFill/>
            <a:miter lim="800000"/>
            <a:headEnd/>
            <a:tailEnd/>
          </a:ln>
          <a:scene3d>
            <a:camera prst="orthographicFront"/>
            <a:lightRig rig="threePt" dir="t"/>
          </a:scene3d>
          <a:sp3d>
            <a:bevelT/>
          </a:sp3d>
        </p:spPr>
        <p:txBody>
          <a:bodyPr wrap="square">
            <a:spAutoFit/>
          </a:bodyPr>
          <a:lstStyle/>
          <a:p>
            <a:pPr eaLnBrk="1" hangingPunct="1">
              <a:defRPr/>
            </a:pP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a:t>
            </a: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（相談支援専門員による</a:t>
            </a:r>
            <a:r>
              <a:rPr lang="ja-JP" altLang="en-US" sz="2400"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つなげる支援</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a:extLst>
              <a:ext uri="{FF2B5EF4-FFF2-40B4-BE49-F238E27FC236}">
                <a16:creationId xmlns:a16="http://schemas.microsoft.com/office/drawing/2014/main" id="{AC9C4159-B514-0136-06A4-1E8208382950}"/>
              </a:ext>
            </a:extLst>
          </p:cNvPr>
          <p:cNvSpPr>
            <a:spLocks noGrp="1"/>
          </p:cNvSpPr>
          <p:nvPr>
            <p:ph type="sldNum" sz="quarter" idx="12"/>
          </p:nvPr>
        </p:nvSpPr>
        <p:spPr/>
        <p:txBody>
          <a:bodyPr/>
          <a:lstStyle/>
          <a:p>
            <a:fld id="{2C9400E4-C46D-48FA-AEA0-ED136F70A0E5}" type="slidenum">
              <a:rPr kumimoji="1" lang="ja-JP" altLang="en-US" smtClean="0"/>
              <a:t>46</a:t>
            </a:fld>
            <a:endParaRPr kumimoji="1" lang="ja-JP" altLang="en-US"/>
          </a:p>
        </p:txBody>
      </p:sp>
    </p:spTree>
    <p:extLst>
      <p:ext uri="{BB962C8B-B14F-4D97-AF65-F5344CB8AC3E}">
        <p14:creationId xmlns:p14="http://schemas.microsoft.com/office/powerpoint/2010/main" val="1552021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37"/>
                                        </p:tgtEl>
                                        <p:attrNameLst>
                                          <p:attrName>style.visibility</p:attrName>
                                        </p:attrNameLst>
                                      </p:cBhvr>
                                      <p:to>
                                        <p:strVal val="visible"/>
                                      </p:to>
                                    </p:set>
                                    <p:animEffect transition="in" filter="fade">
                                      <p:cBhvr>
                                        <p:cTn id="7" dur="1000"/>
                                        <p:tgtEl>
                                          <p:spTgt spid="1937"/>
                                        </p:tgtEl>
                                      </p:cBhvr>
                                    </p:animEffect>
                                    <p:anim calcmode="lin" valueType="num">
                                      <p:cBhvr>
                                        <p:cTn id="8" dur="1000" fill="hold"/>
                                        <p:tgtEl>
                                          <p:spTgt spid="1937"/>
                                        </p:tgtEl>
                                        <p:attrNameLst>
                                          <p:attrName>ppt_x</p:attrName>
                                        </p:attrNameLst>
                                      </p:cBhvr>
                                      <p:tavLst>
                                        <p:tav tm="0">
                                          <p:val>
                                            <p:strVal val="#ppt_x"/>
                                          </p:val>
                                        </p:tav>
                                        <p:tav tm="100000">
                                          <p:val>
                                            <p:strVal val="#ppt_x"/>
                                          </p:val>
                                        </p:tav>
                                      </p:tavLst>
                                    </p:anim>
                                    <p:anim calcmode="lin" valueType="num">
                                      <p:cBhvr>
                                        <p:cTn id="9" dur="1000" fill="hold"/>
                                        <p:tgtEl>
                                          <p:spTgt spid="19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34"/>
                                        </p:tgtEl>
                                        <p:attrNameLst>
                                          <p:attrName>style.visibility</p:attrName>
                                        </p:attrNameLst>
                                      </p:cBhvr>
                                      <p:to>
                                        <p:strVal val="visible"/>
                                      </p:to>
                                    </p:set>
                                    <p:animEffect transition="in" filter="fade">
                                      <p:cBhvr>
                                        <p:cTn id="14" dur="1000"/>
                                        <p:tgtEl>
                                          <p:spTgt spid="1934"/>
                                        </p:tgtEl>
                                      </p:cBhvr>
                                    </p:animEffect>
                                    <p:anim calcmode="lin" valueType="num">
                                      <p:cBhvr>
                                        <p:cTn id="15" dur="1000" fill="hold"/>
                                        <p:tgtEl>
                                          <p:spTgt spid="1934"/>
                                        </p:tgtEl>
                                        <p:attrNameLst>
                                          <p:attrName>ppt_x</p:attrName>
                                        </p:attrNameLst>
                                      </p:cBhvr>
                                      <p:tavLst>
                                        <p:tav tm="0">
                                          <p:val>
                                            <p:strVal val="#ppt_x"/>
                                          </p:val>
                                        </p:tav>
                                        <p:tav tm="100000">
                                          <p:val>
                                            <p:strVal val="#ppt_x"/>
                                          </p:val>
                                        </p:tav>
                                      </p:tavLst>
                                    </p:anim>
                                    <p:anim calcmode="lin" valueType="num">
                                      <p:cBhvr>
                                        <p:cTn id="16" dur="1000" fill="hold"/>
                                        <p:tgtEl>
                                          <p:spTgt spid="193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1944"/>
                                        </p:tgtEl>
                                        <p:attrNameLst>
                                          <p:attrName>style.visibility</p:attrName>
                                        </p:attrNameLst>
                                      </p:cBhvr>
                                      <p:to>
                                        <p:strVal val="visible"/>
                                      </p:to>
                                    </p:set>
                                    <p:animEffect transition="in" filter="barn(outVertical)">
                                      <p:cBhvr>
                                        <p:cTn id="21" dur="500"/>
                                        <p:tgtEl>
                                          <p:spTgt spid="19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928"/>
                                        </p:tgtEl>
                                        <p:attrNameLst>
                                          <p:attrName>style.visibility</p:attrName>
                                        </p:attrNameLst>
                                      </p:cBhvr>
                                      <p:to>
                                        <p:strVal val="visible"/>
                                      </p:to>
                                    </p:set>
                                    <p:animEffect transition="in" filter="fade">
                                      <p:cBhvr>
                                        <p:cTn id="26" dur="500"/>
                                        <p:tgtEl>
                                          <p:spTgt spid="1928"/>
                                        </p:tgtEl>
                                      </p:cBhvr>
                                    </p:animEffect>
                                    <p:anim calcmode="lin" valueType="num">
                                      <p:cBhvr>
                                        <p:cTn id="27" dur="500" fill="hold"/>
                                        <p:tgtEl>
                                          <p:spTgt spid="1928"/>
                                        </p:tgtEl>
                                        <p:attrNameLst>
                                          <p:attrName>ppt_x</p:attrName>
                                        </p:attrNameLst>
                                      </p:cBhvr>
                                      <p:tavLst>
                                        <p:tav tm="0">
                                          <p:val>
                                            <p:strVal val="#ppt_x"/>
                                          </p:val>
                                        </p:tav>
                                        <p:tav tm="100000">
                                          <p:val>
                                            <p:strVal val="#ppt_x"/>
                                          </p:val>
                                        </p:tav>
                                      </p:tavLst>
                                    </p:anim>
                                    <p:anim calcmode="lin" valueType="num">
                                      <p:cBhvr>
                                        <p:cTn id="28" dur="500" fill="hold"/>
                                        <p:tgtEl>
                                          <p:spTgt spid="192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928"/>
                                        </p:tgtEl>
                                      </p:cBhvr>
                                    </p:animEffect>
                                    <p:set>
                                      <p:cBhvr>
                                        <p:cTn id="33" dur="1" fill="hold">
                                          <p:stCondLst>
                                            <p:cond delay="499"/>
                                          </p:stCondLst>
                                        </p:cTn>
                                        <p:tgtEl>
                                          <p:spTgt spid="1928"/>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1940"/>
                                        </p:tgtEl>
                                        <p:attrNameLst>
                                          <p:attrName>style.visibility</p:attrName>
                                        </p:attrNameLst>
                                      </p:cBhvr>
                                      <p:to>
                                        <p:strVal val="visible"/>
                                      </p:to>
                                    </p:set>
                                    <p:animEffect transition="in" filter="dissolve">
                                      <p:cBhvr>
                                        <p:cTn id="36" dur="500"/>
                                        <p:tgtEl>
                                          <p:spTgt spid="19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911"/>
                                        </p:tgtEl>
                                        <p:attrNameLst>
                                          <p:attrName>style.visibility</p:attrName>
                                        </p:attrNameLst>
                                      </p:cBhvr>
                                      <p:to>
                                        <p:strVal val="visible"/>
                                      </p:to>
                                    </p:set>
                                    <p:animEffect transition="in" filter="blinds(horizontal)">
                                      <p:cBhvr>
                                        <p:cTn id="41" dur="500"/>
                                        <p:tgtEl>
                                          <p:spTgt spid="19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946"/>
                                        </p:tgtEl>
                                        <p:attrNameLst>
                                          <p:attrName>style.visibility</p:attrName>
                                        </p:attrNameLst>
                                      </p:cBhvr>
                                      <p:to>
                                        <p:strVal val="visible"/>
                                      </p:to>
                                    </p:set>
                                    <p:animEffect transition="in" filter="wipe(up)">
                                      <p:cBhvr>
                                        <p:cTn id="46" dur="500"/>
                                        <p:tgtEl>
                                          <p:spTgt spid="194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945"/>
                                        </p:tgtEl>
                                        <p:attrNameLst>
                                          <p:attrName>style.visibility</p:attrName>
                                        </p:attrNameLst>
                                      </p:cBhvr>
                                      <p:to>
                                        <p:strVal val="visible"/>
                                      </p:to>
                                    </p:set>
                                    <p:animEffect transition="in" filter="wipe(up)">
                                      <p:cBhvr>
                                        <p:cTn id="49" dur="500"/>
                                        <p:tgtEl>
                                          <p:spTgt spid="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931"/>
                                        </p:tgtEl>
                                        <p:attrNameLst>
                                          <p:attrName>style.visibility</p:attrName>
                                        </p:attrNameLst>
                                      </p:cBhvr>
                                      <p:to>
                                        <p:strVal val="visible"/>
                                      </p:to>
                                    </p:set>
                                    <p:animEffect transition="in" filter="dissolve">
                                      <p:cBhvr>
                                        <p:cTn id="54" dur="500"/>
                                        <p:tgtEl>
                                          <p:spTgt spid="193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 grpId="0" animBg="1"/>
      <p:bldP spid="19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A709389-1861-5BF6-53F8-D8A7EA917CCB}"/>
              </a:ext>
            </a:extLst>
          </p:cNvPr>
          <p:cNvPicPr>
            <a:picLocks noChangeAspect="1"/>
          </p:cNvPicPr>
          <p:nvPr/>
        </p:nvPicPr>
        <p:blipFill>
          <a:blip r:embed="rId3"/>
          <a:stretch>
            <a:fillRect/>
          </a:stretch>
        </p:blipFill>
        <p:spPr>
          <a:xfrm>
            <a:off x="223089" y="808577"/>
            <a:ext cx="5783007" cy="3431486"/>
          </a:xfrm>
          <a:prstGeom prst="rect">
            <a:avLst/>
          </a:prstGeom>
        </p:spPr>
      </p:pic>
      <p:pic>
        <p:nvPicPr>
          <p:cNvPr id="6" name="図 5">
            <a:extLst>
              <a:ext uri="{FF2B5EF4-FFF2-40B4-BE49-F238E27FC236}">
                <a16:creationId xmlns:a16="http://schemas.microsoft.com/office/drawing/2014/main" id="{D6735706-7E43-04B0-6BB2-3350A239FB50}"/>
              </a:ext>
            </a:extLst>
          </p:cNvPr>
          <p:cNvPicPr>
            <a:picLocks noChangeAspect="1"/>
          </p:cNvPicPr>
          <p:nvPr/>
        </p:nvPicPr>
        <p:blipFill>
          <a:blip r:embed="rId4"/>
          <a:stretch>
            <a:fillRect/>
          </a:stretch>
        </p:blipFill>
        <p:spPr>
          <a:xfrm>
            <a:off x="6447242" y="2979051"/>
            <a:ext cx="5604849" cy="3720080"/>
          </a:xfrm>
          <a:prstGeom prst="rect">
            <a:avLst/>
          </a:prstGeom>
        </p:spPr>
      </p:pic>
      <p:sp>
        <p:nvSpPr>
          <p:cNvPr id="1996" name="タイトル 1"/>
          <p:cNvSpPr>
            <a:spLocks noGrp="1"/>
          </p:cNvSpPr>
          <p:nvPr>
            <p:ph type="title" idx="4294967295"/>
          </p:nvPr>
        </p:nvSpPr>
        <p:spPr>
          <a:xfrm>
            <a:off x="2418142" y="213685"/>
            <a:ext cx="6695992" cy="588330"/>
          </a:xfrm>
        </p:spPr>
        <p:txBody>
          <a:bodyPr/>
          <a:lstStyle/>
          <a:p>
            <a:pPr eaLnBrk="1" hangingPunct="1"/>
            <a:r>
              <a:rPr lang="ja-JP" altLang="en-US" sz="28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sp>
        <p:nvSpPr>
          <p:cNvPr id="2002" name="円/楕円 11"/>
          <p:cNvSpPr/>
          <p:nvPr/>
        </p:nvSpPr>
        <p:spPr>
          <a:xfrm>
            <a:off x="1059506" y="3268125"/>
            <a:ext cx="839527" cy="553678"/>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a:solidFill>
                <a:prstClr val="black"/>
              </a:solidFill>
            </a:endParaRPr>
          </a:p>
        </p:txBody>
      </p:sp>
      <p:sp>
        <p:nvSpPr>
          <p:cNvPr id="2004" name="円/楕円 13"/>
          <p:cNvSpPr/>
          <p:nvPr/>
        </p:nvSpPr>
        <p:spPr>
          <a:xfrm>
            <a:off x="179324" y="1456862"/>
            <a:ext cx="4662153" cy="553678"/>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a:solidFill>
                <a:prstClr val="black"/>
              </a:solidFill>
            </a:endParaRPr>
          </a:p>
        </p:txBody>
      </p:sp>
      <p:sp>
        <p:nvSpPr>
          <p:cNvPr id="2008" name="角丸四角形吹き出し 17"/>
          <p:cNvSpPr/>
          <p:nvPr/>
        </p:nvSpPr>
        <p:spPr>
          <a:xfrm>
            <a:off x="7098445" y="866935"/>
            <a:ext cx="4533922" cy="1621432"/>
          </a:xfrm>
          <a:prstGeom prst="wedgeRoundRectCallout">
            <a:avLst>
              <a:gd name="adj1" fmla="val -69081"/>
              <a:gd name="adj2" fmla="val -21987"/>
              <a:gd name="adj3" fmla="val 16667"/>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①サービス管理責任者も出席したサービス担当者会議で、総合的な支援計画である（フォーマル・インフォーマル両方の）「サービス等利用計画」が作成される。それに基づき</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9" name="角丸四角形吹き出し 18"/>
          <p:cNvSpPr/>
          <p:nvPr/>
        </p:nvSpPr>
        <p:spPr>
          <a:xfrm>
            <a:off x="2558087" y="4268529"/>
            <a:ext cx="2998500" cy="1319446"/>
          </a:xfrm>
          <a:prstGeom prst="wedgeRoundRectCallout">
            <a:avLst>
              <a:gd name="adj1" fmla="val 77096"/>
              <a:gd name="adj2" fmla="val -55933"/>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②サービス管理責任者は事業所で個別支援会議を開き、支援計画をより具体化して共有し、事業所独自の支援計画を加え「個別支援計画」を作成する。</a:t>
            </a:r>
            <a:endParaRPr kumimoji="0"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0" name="環状矢印 6"/>
          <p:cNvSpPr/>
          <p:nvPr/>
        </p:nvSpPr>
        <p:spPr>
          <a:xfrm rot="2271855">
            <a:off x="5615648" y="1884890"/>
            <a:ext cx="2082291" cy="1799364"/>
          </a:xfrm>
          <a:prstGeom prst="circularArrow">
            <a:avLst>
              <a:gd name="adj1" fmla="val 8744"/>
              <a:gd name="adj2" fmla="val 2091225"/>
              <a:gd name="adj3" fmla="val 20344026"/>
              <a:gd name="adj4" fmla="val 10800000"/>
              <a:gd name="adj5" fmla="val 215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a:solidFill>
                <a:prstClr val="black"/>
              </a:solidFill>
            </a:endParaRPr>
          </a:p>
        </p:txBody>
      </p:sp>
      <p:sp>
        <p:nvSpPr>
          <p:cNvPr id="2011" name="フローチャート : 結合子 21"/>
          <p:cNvSpPr/>
          <p:nvPr/>
        </p:nvSpPr>
        <p:spPr>
          <a:xfrm>
            <a:off x="179324" y="507850"/>
            <a:ext cx="478597"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dirty="0">
                <a:solidFill>
                  <a:prstClr val="white"/>
                </a:solidFill>
                <a:ea typeface="ＤＨＰ特太ゴシック体" pitchFamily="2" charset="-128"/>
              </a:rPr>
              <a:t>１</a:t>
            </a:r>
          </a:p>
        </p:txBody>
      </p:sp>
      <p:sp>
        <p:nvSpPr>
          <p:cNvPr id="2012" name="フローチャート : 結合子 22"/>
          <p:cNvSpPr/>
          <p:nvPr/>
        </p:nvSpPr>
        <p:spPr>
          <a:xfrm>
            <a:off x="6185905" y="2915123"/>
            <a:ext cx="479918"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dirty="0">
                <a:solidFill>
                  <a:prstClr val="white"/>
                </a:solidFill>
                <a:ea typeface="ＤＨＰ特太ゴシック体" pitchFamily="2" charset="-128"/>
              </a:rPr>
              <a:t>２</a:t>
            </a:r>
          </a:p>
        </p:txBody>
      </p:sp>
      <p:sp>
        <p:nvSpPr>
          <p:cNvPr id="2013" name="角丸四角形吹き出し 20"/>
          <p:cNvSpPr/>
          <p:nvPr/>
        </p:nvSpPr>
        <p:spPr>
          <a:xfrm>
            <a:off x="2558087" y="5881478"/>
            <a:ext cx="2998500" cy="606840"/>
          </a:xfrm>
          <a:prstGeom prst="wedgeRoundRectCallout">
            <a:avLst>
              <a:gd name="adj1" fmla="val 61263"/>
              <a:gd name="adj2" fmla="val -5476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モニタリングを通して、①と②は相互に影響しあう関係である。</a:t>
            </a:r>
          </a:p>
        </p:txBody>
      </p:sp>
      <p:sp>
        <p:nvSpPr>
          <p:cNvPr id="7" name="矢印: 下 6">
            <a:extLst>
              <a:ext uri="{FF2B5EF4-FFF2-40B4-BE49-F238E27FC236}">
                <a16:creationId xmlns:a16="http://schemas.microsoft.com/office/drawing/2014/main" id="{29B4BC27-94CD-C262-8E54-F82B0E630F3D}"/>
              </a:ext>
            </a:extLst>
          </p:cNvPr>
          <p:cNvSpPr/>
          <p:nvPr/>
        </p:nvSpPr>
        <p:spPr>
          <a:xfrm rot="19245360">
            <a:off x="5439106" y="1564561"/>
            <a:ext cx="401250" cy="2603265"/>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13">
            <a:extLst>
              <a:ext uri="{FF2B5EF4-FFF2-40B4-BE49-F238E27FC236}">
                <a16:creationId xmlns:a16="http://schemas.microsoft.com/office/drawing/2014/main" id="{9386BF3B-FFB1-1E4B-3714-829E323B217E}"/>
              </a:ext>
            </a:extLst>
          </p:cNvPr>
          <p:cNvSpPr/>
          <p:nvPr/>
        </p:nvSpPr>
        <p:spPr>
          <a:xfrm>
            <a:off x="6656793" y="3559252"/>
            <a:ext cx="4662153" cy="553678"/>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a:solidFill>
                <a:prstClr val="black"/>
              </a:solidFill>
            </a:endParaRPr>
          </a:p>
        </p:txBody>
      </p:sp>
      <p:sp>
        <p:nvSpPr>
          <p:cNvPr id="9" name="矢印: 下 8">
            <a:extLst>
              <a:ext uri="{FF2B5EF4-FFF2-40B4-BE49-F238E27FC236}">
                <a16:creationId xmlns:a16="http://schemas.microsoft.com/office/drawing/2014/main" id="{007F7345-A6F7-DEB3-5D65-7E59062C4E3C}"/>
              </a:ext>
            </a:extLst>
          </p:cNvPr>
          <p:cNvSpPr/>
          <p:nvPr/>
        </p:nvSpPr>
        <p:spPr>
          <a:xfrm rot="19245360">
            <a:off x="1916715" y="3531554"/>
            <a:ext cx="433123" cy="128168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08D3BB6F-1191-6EC9-FED2-39FFDD4899B2}"/>
              </a:ext>
            </a:extLst>
          </p:cNvPr>
          <p:cNvSpPr/>
          <p:nvPr/>
        </p:nvSpPr>
        <p:spPr>
          <a:xfrm rot="14899220">
            <a:off x="5683467" y="3956397"/>
            <a:ext cx="433123" cy="1014553"/>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5F091BB-4402-39CE-D08C-F196F7D5EE53}"/>
              </a:ext>
            </a:extLst>
          </p:cNvPr>
          <p:cNvSpPr>
            <a:spLocks noGrp="1"/>
          </p:cNvSpPr>
          <p:nvPr>
            <p:ph type="sldNum" sz="quarter" idx="12"/>
          </p:nvPr>
        </p:nvSpPr>
        <p:spPr/>
        <p:txBody>
          <a:bodyPr/>
          <a:lstStyle/>
          <a:p>
            <a:fld id="{2C9400E4-C46D-48FA-AEA0-ED136F70A0E5}" type="slidenum">
              <a:rPr kumimoji="1" lang="ja-JP" altLang="en-US" smtClean="0"/>
              <a:t>47</a:t>
            </a:fld>
            <a:endParaRPr kumimoji="1" lang="ja-JP" altLang="en-US"/>
          </a:p>
        </p:txBody>
      </p:sp>
    </p:spTree>
    <p:extLst>
      <p:ext uri="{BB962C8B-B14F-4D97-AF65-F5344CB8AC3E}">
        <p14:creationId xmlns:p14="http://schemas.microsoft.com/office/powerpoint/2010/main" val="1332080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 name="タイトル 1"/>
          <p:cNvSpPr>
            <a:spLocks noGrp="1"/>
          </p:cNvSpPr>
          <p:nvPr>
            <p:ph type="ctrTitle" idx="4294967295"/>
          </p:nvPr>
        </p:nvSpPr>
        <p:spPr>
          <a:xfrm>
            <a:off x="844063" y="106364"/>
            <a:ext cx="10570308" cy="720725"/>
          </a:xfrm>
        </p:spPr>
        <p:txBody>
          <a:bodyPr/>
          <a:lstStyle/>
          <a:p>
            <a:pPr eaLnBrk="1" hangingPunct="1"/>
            <a:r>
              <a:rPr lang="ja-JP" altLang="en-US" sz="4000" b="1" dirty="0">
                <a:latin typeface="+mj-ea"/>
              </a:rPr>
              <a:t>計画の連携の効果①</a:t>
            </a:r>
          </a:p>
        </p:txBody>
      </p:sp>
      <p:sp>
        <p:nvSpPr>
          <p:cNvPr id="1875" name="タイトル 1"/>
          <p:cNvSpPr/>
          <p:nvPr/>
        </p:nvSpPr>
        <p:spPr>
          <a:xfrm>
            <a:off x="703385" y="1196976"/>
            <a:ext cx="10879015" cy="4824413"/>
          </a:xfrm>
          <a:prstGeom prst="rect">
            <a:avLst/>
          </a:prstGeom>
          <a:noFill/>
          <a:ln>
            <a:noFill/>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mj-ea"/>
                <a:ea typeface="+mj-ea"/>
              </a:rPr>
              <a:t>・全体像を示す計画が作成されることにより、</a:t>
            </a:r>
            <a:r>
              <a:rPr lang="ja-JP" altLang="en-US" sz="3600" dirty="0">
                <a:solidFill>
                  <a:srgbClr val="FF0000"/>
                </a:solidFill>
                <a:latin typeface="+mj-ea"/>
                <a:ea typeface="+mj-ea"/>
              </a:rPr>
              <a:t>サービス管理責任者は夢の実現に向けて、より具体的な計画を作成</a:t>
            </a:r>
            <a:r>
              <a:rPr lang="ja-JP" altLang="en-US" sz="3600" dirty="0">
                <a:latin typeface="+mj-ea"/>
                <a:ea typeface="+mj-ea"/>
              </a:rPr>
              <a:t>することができる。</a:t>
            </a:r>
            <a:endParaRPr lang="en-US" altLang="ja-JP" sz="3600" dirty="0">
              <a:latin typeface="+mj-ea"/>
              <a:ea typeface="+mj-ea"/>
            </a:endParaRPr>
          </a:p>
          <a:p>
            <a:pPr eaLnBrk="1" hangingPunct="1">
              <a:spcBef>
                <a:spcPct val="0"/>
              </a:spcBef>
              <a:buFontTx/>
              <a:buNone/>
            </a:pPr>
            <a:r>
              <a:rPr lang="ja-JP" altLang="en-US" sz="3600" dirty="0">
                <a:latin typeface="+mj-ea"/>
                <a:ea typeface="+mj-ea"/>
              </a:rPr>
              <a:t>（両者の役割が明確化）</a:t>
            </a:r>
            <a:endParaRPr lang="en-US" altLang="ja-JP" sz="3600" dirty="0">
              <a:latin typeface="+mj-ea"/>
              <a:ea typeface="+mj-ea"/>
            </a:endParaRPr>
          </a:p>
          <a:p>
            <a:pPr eaLnBrk="1" hangingPunct="1">
              <a:spcBef>
                <a:spcPct val="0"/>
              </a:spcBef>
              <a:buFontTx/>
              <a:buNone/>
            </a:pPr>
            <a:endParaRPr lang="en-US" altLang="ja-JP" sz="3600" dirty="0">
              <a:latin typeface="+mj-ea"/>
              <a:ea typeface="+mj-ea"/>
            </a:endParaRPr>
          </a:p>
          <a:p>
            <a:pPr eaLnBrk="1" hangingPunct="1">
              <a:spcBef>
                <a:spcPct val="0"/>
              </a:spcBef>
              <a:buFontTx/>
              <a:buNone/>
            </a:pPr>
            <a:r>
              <a:rPr lang="ja-JP" altLang="en-US" sz="3600" dirty="0">
                <a:latin typeface="+mj-ea"/>
                <a:ea typeface="+mj-ea"/>
              </a:rPr>
              <a:t>・サービス管理責任者は自分の事業所が相談支援事業所から期待されていることが分かり、今後の事業展開のヒントを得られる。</a:t>
            </a:r>
            <a:endParaRPr lang="en-US" altLang="ja-JP" sz="3600" dirty="0">
              <a:latin typeface="+mj-ea"/>
              <a:ea typeface="+mj-ea"/>
            </a:endParaRPr>
          </a:p>
          <a:p>
            <a:pPr eaLnBrk="1" hangingPunct="1">
              <a:spcBef>
                <a:spcPct val="0"/>
              </a:spcBef>
              <a:buFontTx/>
              <a:buNone/>
            </a:pPr>
            <a:r>
              <a:rPr lang="ja-JP" altLang="en-US" sz="3600" dirty="0">
                <a:latin typeface="+mj-ea"/>
                <a:ea typeface="+mj-ea"/>
              </a:rPr>
              <a:t>⇒　</a:t>
            </a:r>
            <a:r>
              <a:rPr lang="ja-JP" altLang="en-US" sz="3600" dirty="0">
                <a:solidFill>
                  <a:srgbClr val="FF0000"/>
                </a:solidFill>
                <a:latin typeface="+mj-ea"/>
                <a:ea typeface="+mj-ea"/>
              </a:rPr>
              <a:t>オーダーメイドの支援へ</a:t>
            </a:r>
          </a:p>
        </p:txBody>
      </p:sp>
      <p:pic>
        <p:nvPicPr>
          <p:cNvPr id="1876" name="図 3"/>
          <p:cNvPicPr>
            <a:picLocks noChangeAspect="1"/>
          </p:cNvPicPr>
          <p:nvPr/>
        </p:nvPicPr>
        <p:blipFill>
          <a:blip r:embed="rId3"/>
          <a:stretch>
            <a:fillRect/>
          </a:stretch>
        </p:blipFill>
        <p:spPr>
          <a:xfrm>
            <a:off x="11058799" y="6261916"/>
            <a:ext cx="752016" cy="476250"/>
          </a:xfrm>
          <a:prstGeom prst="rect">
            <a:avLst/>
          </a:prstGeom>
        </p:spPr>
      </p:pic>
      <p:sp>
        <p:nvSpPr>
          <p:cNvPr id="2" name="スライド番号プレースホルダー 1">
            <a:extLst>
              <a:ext uri="{FF2B5EF4-FFF2-40B4-BE49-F238E27FC236}">
                <a16:creationId xmlns:a16="http://schemas.microsoft.com/office/drawing/2014/main" id="{B2A5A164-4621-62EA-0261-9D00D69EAE76}"/>
              </a:ext>
            </a:extLst>
          </p:cNvPr>
          <p:cNvSpPr>
            <a:spLocks noGrp="1"/>
          </p:cNvSpPr>
          <p:nvPr>
            <p:ph type="sldNum" sz="quarter" idx="12"/>
          </p:nvPr>
        </p:nvSpPr>
        <p:spPr/>
        <p:txBody>
          <a:bodyPr/>
          <a:lstStyle/>
          <a:p>
            <a:fld id="{A91C993B-A9DA-4951-8332-1A7E62C84861}" type="slidenum">
              <a:rPr kumimoji="1" lang="ja-JP" altLang="en-US" smtClean="0"/>
              <a:t>48</a:t>
            </a:fld>
            <a:endParaRPr kumimoji="1" lang="ja-JP"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タイトル 1"/>
          <p:cNvSpPr>
            <a:spLocks noGrp="1"/>
          </p:cNvSpPr>
          <p:nvPr>
            <p:ph type="ctrTitle" idx="4294967295"/>
          </p:nvPr>
        </p:nvSpPr>
        <p:spPr>
          <a:xfrm>
            <a:off x="844063" y="106364"/>
            <a:ext cx="10570308" cy="720725"/>
          </a:xfrm>
        </p:spPr>
        <p:txBody>
          <a:bodyPr/>
          <a:lstStyle/>
          <a:p>
            <a:pPr eaLnBrk="1" hangingPunct="1"/>
            <a:r>
              <a:rPr lang="ja-JP" altLang="en-US" sz="4000" b="1" dirty="0">
                <a:latin typeface="+mj-ea"/>
              </a:rPr>
              <a:t>計画の連携の効果②</a:t>
            </a:r>
          </a:p>
        </p:txBody>
      </p:sp>
      <p:sp>
        <p:nvSpPr>
          <p:cNvPr id="1883" name="タイトル 1"/>
          <p:cNvSpPr/>
          <p:nvPr/>
        </p:nvSpPr>
        <p:spPr>
          <a:xfrm>
            <a:off x="703385" y="1196976"/>
            <a:ext cx="10879015" cy="4824413"/>
          </a:xfrm>
          <a:prstGeom prst="rect">
            <a:avLst/>
          </a:prstGeom>
          <a:noFill/>
          <a:ln>
            <a:noFill/>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mj-ea"/>
                <a:ea typeface="+mj-ea"/>
              </a:rPr>
              <a:t>・相談支援事業所は障がい福祉サービス提供事業所が提供するサービスの具体的な中身を把握することができる。それにより、他の利用者へ有効な情報提供が出来るようになる。</a:t>
            </a:r>
            <a:endParaRPr lang="en-US" altLang="ja-JP" sz="3600" dirty="0">
              <a:latin typeface="+mj-ea"/>
              <a:ea typeface="+mj-ea"/>
            </a:endParaRPr>
          </a:p>
          <a:p>
            <a:pPr eaLnBrk="1" hangingPunct="1">
              <a:spcBef>
                <a:spcPct val="0"/>
              </a:spcBef>
              <a:buFontTx/>
              <a:buNone/>
            </a:pPr>
            <a:endParaRPr lang="en-US" altLang="ja-JP" sz="3600" dirty="0">
              <a:latin typeface="+mj-ea"/>
              <a:ea typeface="+mj-ea"/>
            </a:endParaRPr>
          </a:p>
          <a:p>
            <a:pPr eaLnBrk="1" hangingPunct="1">
              <a:spcBef>
                <a:spcPct val="0"/>
              </a:spcBef>
              <a:buFontTx/>
              <a:buNone/>
            </a:pPr>
            <a:r>
              <a:rPr lang="ja-JP" altLang="en-US" sz="3600" dirty="0">
                <a:latin typeface="+mj-ea"/>
                <a:ea typeface="+mj-ea"/>
              </a:rPr>
              <a:t>・</a:t>
            </a:r>
            <a:r>
              <a:rPr lang="ja-JP" altLang="en-US" sz="3600" dirty="0">
                <a:solidFill>
                  <a:srgbClr val="FF0000"/>
                </a:solidFill>
                <a:latin typeface="+mj-ea"/>
                <a:ea typeface="+mj-ea"/>
              </a:rPr>
              <a:t>相互に連携する中で、地域に不足しているサービスなどの地域課題が見えてくる。</a:t>
            </a:r>
            <a:endParaRPr lang="en-US" altLang="ja-JP" sz="3600" dirty="0">
              <a:solidFill>
                <a:srgbClr val="FF0000"/>
              </a:solidFill>
              <a:latin typeface="+mj-ea"/>
              <a:ea typeface="+mj-ea"/>
            </a:endParaRPr>
          </a:p>
          <a:p>
            <a:pPr eaLnBrk="1" hangingPunct="1">
              <a:spcBef>
                <a:spcPct val="0"/>
              </a:spcBef>
              <a:buFontTx/>
              <a:buNone/>
            </a:pPr>
            <a:r>
              <a:rPr lang="ja-JP" altLang="en-US" sz="3600" dirty="0">
                <a:solidFill>
                  <a:srgbClr val="FF0000"/>
                </a:solidFill>
                <a:latin typeface="+mj-ea"/>
                <a:ea typeface="+mj-ea"/>
              </a:rPr>
              <a:t>⇒地域（自立支援）協議会へ</a:t>
            </a:r>
          </a:p>
        </p:txBody>
      </p:sp>
      <p:pic>
        <p:nvPicPr>
          <p:cNvPr id="1884" name="図 3"/>
          <p:cNvPicPr>
            <a:picLocks noChangeAspect="1"/>
          </p:cNvPicPr>
          <p:nvPr/>
        </p:nvPicPr>
        <p:blipFill>
          <a:blip r:embed="rId3"/>
          <a:stretch>
            <a:fillRect/>
          </a:stretch>
        </p:blipFill>
        <p:spPr>
          <a:xfrm>
            <a:off x="11058799" y="6261916"/>
            <a:ext cx="752016" cy="476250"/>
          </a:xfrm>
          <a:prstGeom prst="rect">
            <a:avLst/>
          </a:prstGeom>
        </p:spPr>
      </p:pic>
      <p:sp>
        <p:nvSpPr>
          <p:cNvPr id="2" name="スライド番号プレースホルダー 1">
            <a:extLst>
              <a:ext uri="{FF2B5EF4-FFF2-40B4-BE49-F238E27FC236}">
                <a16:creationId xmlns:a16="http://schemas.microsoft.com/office/drawing/2014/main" id="{515F1B1E-E5DF-962F-D947-8350B06A77DF}"/>
              </a:ext>
            </a:extLst>
          </p:cNvPr>
          <p:cNvSpPr>
            <a:spLocks noGrp="1"/>
          </p:cNvSpPr>
          <p:nvPr>
            <p:ph type="sldNum" sz="quarter" idx="12"/>
          </p:nvPr>
        </p:nvSpPr>
        <p:spPr/>
        <p:txBody>
          <a:bodyPr/>
          <a:lstStyle/>
          <a:p>
            <a:fld id="{A91C993B-A9DA-4951-8332-1A7E62C84861}" type="slidenum">
              <a:rPr kumimoji="1" lang="ja-JP" altLang="en-US" smtClean="0"/>
              <a:t>49</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タイトル 1"/>
          <p:cNvSpPr>
            <a:spLocks noGrp="1"/>
          </p:cNvSpPr>
          <p:nvPr>
            <p:ph type="title"/>
          </p:nvPr>
        </p:nvSpPr>
        <p:spPr>
          <a:xfrm>
            <a:off x="167309" y="367644"/>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アセスメント  </a:t>
            </a:r>
            <a:r>
              <a:rPr lang="en-US" altLang="ja-JP" sz="2400" b="1" dirty="0">
                <a:latin typeface="メイリオ"/>
                <a:ea typeface="メイリオ"/>
                <a:cs typeface="メイリオ"/>
              </a:rPr>
              <a:t>-</a:t>
            </a:r>
            <a:r>
              <a:rPr lang="ja-JP" altLang="en-US" sz="2400" b="1" dirty="0">
                <a:latin typeface="メイリオ"/>
                <a:ea typeface="メイリオ"/>
                <a:cs typeface="メイリオ"/>
              </a:rPr>
              <a:t>  情報の取集と分析 </a:t>
            </a:r>
            <a:r>
              <a:rPr lang="en-US" altLang="ja-JP" sz="2400" b="1" dirty="0">
                <a:latin typeface="メイリオ"/>
                <a:ea typeface="メイリオ"/>
                <a:cs typeface="メイリオ"/>
              </a:rPr>
              <a:t>-</a:t>
            </a:r>
            <a:endParaRPr lang="ja-JP" altLang="en-US" sz="1600" b="1" dirty="0">
              <a:latin typeface="メイリオ"/>
              <a:ea typeface="メイリオ"/>
              <a:cs typeface="メイリオ"/>
            </a:endParaRPr>
          </a:p>
        </p:txBody>
      </p:sp>
      <p:grpSp>
        <p:nvGrpSpPr>
          <p:cNvPr id="1232" name="グループ化 12"/>
          <p:cNvGrpSpPr/>
          <p:nvPr/>
        </p:nvGrpSpPr>
        <p:grpSpPr>
          <a:xfrm>
            <a:off x="1523999" y="2451652"/>
            <a:ext cx="9144001" cy="2455254"/>
            <a:chOff x="117533" y="3161781"/>
            <a:chExt cx="8823568" cy="2343428"/>
          </a:xfrm>
        </p:grpSpPr>
        <p:cxnSp>
          <p:nvCxnSpPr>
            <p:cNvPr id="1233"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34"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35" name="正方形/長方形 4"/>
            <p:cNvSpPr/>
            <p:nvPr/>
          </p:nvSpPr>
          <p:spPr>
            <a:xfrm>
              <a:off x="117533"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36"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237"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38" name="正方形/長方形 7"/>
            <p:cNvSpPr/>
            <p:nvPr/>
          </p:nvSpPr>
          <p:spPr>
            <a:xfrm>
              <a:off x="2064249" y="4852125"/>
              <a:ext cx="1088524" cy="635688"/>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39"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40"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1241" name="カギ線コネクタ 19"/>
            <p:cNvCxnSpPr>
              <a:cxnSpLocks/>
              <a:stCxn id="1239" idx="0"/>
              <a:endCxn id="1236"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42"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1243" name="角丸四角形 49"/>
            <p:cNvSpPr/>
            <p:nvPr/>
          </p:nvSpPr>
          <p:spPr>
            <a:xfrm>
              <a:off x="4196306"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1244"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245" name="正方形/長方形 51"/>
            <p:cNvSpPr/>
            <p:nvPr/>
          </p:nvSpPr>
          <p:spPr>
            <a:xfrm>
              <a:off x="3264603" y="4852125"/>
              <a:ext cx="666863"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246" name="直線コネクタ 53"/>
            <p:cNvCxnSpPr>
              <a:cxnSpLocks/>
              <a:stCxn id="1236"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47"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248"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49"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1250"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1251" name="直線コネクタ 34"/>
            <p:cNvCxnSpPr>
              <a:cxnSpLocks/>
              <a:endCxn id="1250"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52"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1253" name="右大かっこ 18"/>
          <p:cNvSpPr/>
          <p:nvPr/>
        </p:nvSpPr>
        <p:spPr>
          <a:xfrm rot="5400000">
            <a:off x="5472112" y="1025898"/>
            <a:ext cx="339039" cy="7879377"/>
          </a:xfrm>
          <a:prstGeom prst="rightBracket">
            <a:avLst/>
          </a:prstGeom>
          <a:ln w="1143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54"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55"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1256" name="直線コネクタ 30"/>
          <p:cNvCxnSpPr>
            <a:cxnSpLocks/>
          </p:cNvCxnSpPr>
          <p:nvPr/>
        </p:nvCxnSpPr>
        <p:spPr>
          <a:xfrm>
            <a:off x="167309" y="1126173"/>
            <a:ext cx="1179609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449A533-A0D3-00D6-1619-7F833443C318}"/>
              </a:ext>
            </a:extLst>
          </p:cNvPr>
          <p:cNvSpPr>
            <a:spLocks noGrp="1"/>
          </p:cNvSpPr>
          <p:nvPr>
            <p:ph type="sldNum" sz="quarter" idx="12"/>
          </p:nvPr>
        </p:nvSpPr>
        <p:spPr/>
        <p:txBody>
          <a:bodyPr/>
          <a:lstStyle/>
          <a:p>
            <a:fld id="{A91C993B-A9DA-4951-8332-1A7E62C84861}"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E52FF998-DE60-7B08-4E63-B69EB333E3EC}"/>
              </a:ext>
            </a:extLst>
          </p:cNvPr>
          <p:cNvSpPr txBox="1"/>
          <p:nvPr/>
        </p:nvSpPr>
        <p:spPr>
          <a:xfrm>
            <a:off x="9581320" y="5292434"/>
            <a:ext cx="2362055" cy="1015663"/>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P84</a:t>
            </a:r>
            <a:r>
              <a:rPr lang="ja-JP" altLang="en-US" sz="2000" dirty="0"/>
              <a:t>～</a:t>
            </a:r>
            <a:r>
              <a:rPr lang="en-US" altLang="ja-JP" sz="2000" dirty="0"/>
              <a:t>94</a:t>
            </a:r>
          </a:p>
          <a:p>
            <a:r>
              <a:rPr kumimoji="1" lang="en-US" altLang="ja-JP" sz="2000" dirty="0"/>
              <a:t>P218</a:t>
            </a:r>
            <a:r>
              <a:rPr kumimoji="1" lang="ja-JP" altLang="en-US" sz="2000" dirty="0"/>
              <a:t>～</a:t>
            </a:r>
            <a:r>
              <a:rPr kumimoji="1" lang="en-US" altLang="ja-JP" sz="2000" dirty="0"/>
              <a:t>237</a:t>
            </a:r>
            <a:r>
              <a:rPr kumimoji="1" lang="ja-JP" altLang="en-US" sz="2000" dirty="0"/>
              <a:t>　</a:t>
            </a:r>
          </a:p>
        </p:txBody>
      </p:sp>
    </p:spTree>
    <p:extLst>
      <p:ext uri="{BB962C8B-B14F-4D97-AF65-F5344CB8AC3E}">
        <p14:creationId xmlns:p14="http://schemas.microsoft.com/office/powerpoint/2010/main" val="22214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AutoShape 5"/>
          <p:cNvSpPr>
            <a:spLocks noChangeArrowheads="1"/>
          </p:cNvSpPr>
          <p:nvPr/>
        </p:nvSpPr>
        <p:spPr>
          <a:xfrm>
            <a:off x="1121238" y="1806689"/>
            <a:ext cx="9949524" cy="3244621"/>
          </a:xfrm>
          <a:prstGeom prst="wedgeRoundRectCallout">
            <a:avLst>
              <a:gd name="adj1" fmla="val 27427"/>
              <a:gd name="adj2" fmla="val 49592"/>
              <a:gd name="adj3" fmla="val 16667"/>
            </a:avLst>
          </a:prstGeom>
          <a:solidFill>
            <a:schemeClr val="accent1">
              <a:lumMod val="60000"/>
              <a:lumOff val="40000"/>
            </a:schemeClr>
          </a:solidFill>
          <a:ln w="57150">
            <a:solidFill>
              <a:srgbClr val="0070C0"/>
            </a:solidFill>
            <a:miter lim="800000"/>
            <a:headEnd/>
            <a:tailEnd/>
          </a:ln>
        </p:spPr>
        <p:txBody>
          <a:bodyPr/>
          <a:lstStyle/>
          <a:p>
            <a:pPr algn="ctr"/>
            <a:endParaRPr lang="en-US" altLang="ja-JP" sz="4000" dirty="0">
              <a:latin typeface="メイリオ" panose="020B0604030504040204" pitchFamily="50" charset="-128"/>
              <a:ea typeface="メイリオ" panose="020B0604030504040204" pitchFamily="50" charset="-128"/>
            </a:endParaRPr>
          </a:p>
          <a:p>
            <a:pPr algn="ctr"/>
            <a:r>
              <a:rPr lang="ja-JP" altLang="en-US" sz="4000" dirty="0">
                <a:latin typeface="メイリオ" panose="020B0604030504040204" pitchFamily="50" charset="-128"/>
                <a:ea typeface="メイリオ" panose="020B0604030504040204" pitchFamily="50" charset="-128"/>
              </a:rPr>
              <a:t>モニタリングの</a:t>
            </a:r>
            <a:endParaRPr lang="en-US" altLang="ja-JP" sz="4000" dirty="0">
              <a:latin typeface="メイリオ" panose="020B0604030504040204" pitchFamily="50" charset="-128"/>
              <a:ea typeface="メイリオ" panose="020B0604030504040204" pitchFamily="50" charset="-128"/>
            </a:endParaRPr>
          </a:p>
          <a:p>
            <a:pPr algn="ctr"/>
            <a:endParaRPr lang="en-US" altLang="ja-JP" sz="4000" b="0" dirty="0">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ワークの進め方</a:t>
            </a:r>
            <a:endParaRPr lang="ja-JP" altLang="ja-JP" sz="4000" b="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36F0D68-658D-8395-79ED-F1743B34AB7D}"/>
              </a:ext>
            </a:extLst>
          </p:cNvPr>
          <p:cNvSpPr>
            <a:spLocks noGrp="1"/>
          </p:cNvSpPr>
          <p:nvPr>
            <p:ph type="sldNum" sz="quarter" idx="12"/>
          </p:nvPr>
        </p:nvSpPr>
        <p:spPr/>
        <p:txBody>
          <a:bodyPr/>
          <a:lstStyle/>
          <a:p>
            <a:fld id="{A91C993B-A9DA-4951-8332-1A7E62C84861}" type="slidenum">
              <a:rPr kumimoji="1" lang="ja-JP" altLang="en-US" smtClean="0"/>
              <a:t>50</a:t>
            </a:fld>
            <a:endParaRPr kumimoji="1" lang="ja-JP" altLang="en-US"/>
          </a:p>
        </p:txBody>
      </p:sp>
    </p:spTree>
    <p:extLst>
      <p:ext uri="{BB962C8B-B14F-4D97-AF65-F5344CB8AC3E}">
        <p14:creationId xmlns:p14="http://schemas.microsoft.com/office/powerpoint/2010/main" val="4287616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172BD5-593A-9A59-7205-A444D2A86410}"/>
              </a:ext>
            </a:extLst>
          </p:cNvPr>
          <p:cNvSpPr>
            <a:spLocks noGrp="1"/>
          </p:cNvSpPr>
          <p:nvPr>
            <p:ph type="title"/>
          </p:nvPr>
        </p:nvSpPr>
        <p:spPr>
          <a:xfrm>
            <a:off x="838200" y="365125"/>
            <a:ext cx="10515600" cy="701675"/>
          </a:xfrm>
        </p:spPr>
        <p:txBody>
          <a:bodyPr>
            <a:normAutofit/>
          </a:bodyPr>
          <a:lstStyle/>
          <a:p>
            <a:r>
              <a:rPr kumimoji="1" lang="ja-JP" altLang="en-US" dirty="0"/>
              <a:t>これよりモニタリングの方針立てを行います。</a:t>
            </a:r>
          </a:p>
        </p:txBody>
      </p:sp>
      <p:sp>
        <p:nvSpPr>
          <p:cNvPr id="3" name="コンテンツ プレースホルダー 2">
            <a:extLst>
              <a:ext uri="{FF2B5EF4-FFF2-40B4-BE49-F238E27FC236}">
                <a16:creationId xmlns:a16="http://schemas.microsoft.com/office/drawing/2014/main" id="{0AB875B1-D173-3DE7-FF50-C0A13F41D997}"/>
              </a:ext>
            </a:extLst>
          </p:cNvPr>
          <p:cNvSpPr>
            <a:spLocks noGrp="1"/>
          </p:cNvSpPr>
          <p:nvPr>
            <p:ph idx="1"/>
          </p:nvPr>
        </p:nvSpPr>
        <p:spPr>
          <a:xfrm>
            <a:off x="838200" y="1384300"/>
            <a:ext cx="10515600" cy="4792663"/>
          </a:xfrm>
        </p:spPr>
        <p:txBody>
          <a:bodyPr>
            <a:normAutofit/>
          </a:bodyPr>
          <a:lstStyle/>
          <a:p>
            <a:r>
              <a:rPr kumimoji="1" lang="ja-JP" altLang="en-US" dirty="0"/>
              <a:t>グループの各員が相談員役となり</a:t>
            </a:r>
            <a:r>
              <a:rPr lang="en-US" altLang="ja-JP" dirty="0"/>
              <a:t>FT</a:t>
            </a:r>
            <a:r>
              <a:rPr lang="ja-JP" altLang="en-US" dirty="0"/>
              <a:t>に対し県二さんの状況を確認しモニタリングを実施します。</a:t>
            </a:r>
            <a:endParaRPr lang="en-US" altLang="ja-JP" dirty="0"/>
          </a:p>
          <a:p>
            <a:endParaRPr lang="en-US" altLang="ja-JP" dirty="0"/>
          </a:p>
          <a:p>
            <a:r>
              <a:rPr lang="ja-JP" altLang="en-US" dirty="0"/>
              <a:t>目的は、県二さんの希望する生活やそのための目標が叶っているかどうかを確認、評価行うこと、県二さんが現在やこれからの生活をどう思っているかを把握することです。</a:t>
            </a:r>
            <a:endParaRPr lang="en-US" altLang="ja-JP" dirty="0"/>
          </a:p>
          <a:p>
            <a:endParaRPr kumimoji="1" lang="en-US" altLang="ja-JP" dirty="0"/>
          </a:p>
          <a:p>
            <a:r>
              <a:rPr lang="ja-JP" altLang="en-US" dirty="0"/>
              <a:t>そのための手段として、「誰に」「いつ」「何を聞くか」「どうやって聞くか」を考えるワークをしていただきます。</a:t>
            </a:r>
            <a:endParaRPr lang="en-US" altLang="ja-JP" dirty="0"/>
          </a:p>
        </p:txBody>
      </p:sp>
      <p:sp>
        <p:nvSpPr>
          <p:cNvPr id="4" name="スライド番号プレースホルダー 3">
            <a:extLst>
              <a:ext uri="{FF2B5EF4-FFF2-40B4-BE49-F238E27FC236}">
                <a16:creationId xmlns:a16="http://schemas.microsoft.com/office/drawing/2014/main" id="{1778D720-29ED-976A-4759-C0E54A31FEC6}"/>
              </a:ext>
            </a:extLst>
          </p:cNvPr>
          <p:cNvSpPr>
            <a:spLocks noGrp="1"/>
          </p:cNvSpPr>
          <p:nvPr>
            <p:ph type="sldNum" sz="quarter" idx="12"/>
          </p:nvPr>
        </p:nvSpPr>
        <p:spPr/>
        <p:txBody>
          <a:bodyPr/>
          <a:lstStyle/>
          <a:p>
            <a:fld id="{A91C993B-A9DA-4951-8332-1A7E62C84861}" type="slidenum">
              <a:rPr kumimoji="1" lang="ja-JP" altLang="en-US" smtClean="0"/>
              <a:t>51</a:t>
            </a:fld>
            <a:endParaRPr kumimoji="1" lang="ja-JP" altLang="en-US"/>
          </a:p>
        </p:txBody>
      </p:sp>
    </p:spTree>
    <p:extLst>
      <p:ext uri="{BB962C8B-B14F-4D97-AF65-F5344CB8AC3E}">
        <p14:creationId xmlns:p14="http://schemas.microsoft.com/office/powerpoint/2010/main" val="444905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 name="タイトル 1"/>
          <p:cNvSpPr>
            <a:spLocks noGrp="1"/>
          </p:cNvSpPr>
          <p:nvPr>
            <p:ph type="title"/>
          </p:nvPr>
        </p:nvSpPr>
        <p:spPr>
          <a:xfrm>
            <a:off x="1524000" y="1"/>
            <a:ext cx="9144000" cy="931985"/>
          </a:xfrm>
        </p:spPr>
        <p:txBody>
          <a:bodyPr>
            <a:normAutofit/>
          </a:bodyPr>
          <a:lstStyle/>
          <a:p>
            <a:r>
              <a:rPr lang="ja-JP" altLang="en-US" sz="3200" dirty="0"/>
              <a:t>◆</a:t>
            </a:r>
            <a:r>
              <a:rPr lang="ja-JP" altLang="en-US" sz="3200" dirty="0">
                <a:latin typeface="HGP創英角ﾎﾟｯﾌﾟ体" panose="040B0A00000000000000" pitchFamily="50" charset="-128"/>
                <a:ea typeface="HGP創英角ﾎﾟｯﾌﾟ体" panose="040B0A00000000000000" pitchFamily="50" charset="-128"/>
              </a:rPr>
              <a:t>グループワークの進め方</a:t>
            </a:r>
            <a:endParaRPr lang="ja-JP" altLang="en-US" sz="2800" dirty="0">
              <a:latin typeface="HGP創英角ﾎﾟｯﾌﾟ体" panose="040B0A00000000000000" pitchFamily="50" charset="-128"/>
              <a:ea typeface="HGP創英角ﾎﾟｯﾌﾟ体" panose="040B0A00000000000000" pitchFamily="50" charset="-128"/>
            </a:endParaRPr>
          </a:p>
        </p:txBody>
      </p:sp>
      <p:sp>
        <p:nvSpPr>
          <p:cNvPr id="1353" name="コンテンツ プレースホルダー 2"/>
          <p:cNvSpPr>
            <a:spLocks noGrp="1"/>
          </p:cNvSpPr>
          <p:nvPr>
            <p:ph idx="1"/>
          </p:nvPr>
        </p:nvSpPr>
        <p:spPr>
          <a:xfrm>
            <a:off x="368300" y="800100"/>
            <a:ext cx="11557000" cy="5778500"/>
          </a:xfrm>
          <a:ln w="28575">
            <a:solidFill>
              <a:schemeClr val="tx1"/>
            </a:solidFill>
          </a:ln>
        </p:spPr>
        <p:txBody>
          <a:bodyPr>
            <a:noAutofit/>
          </a:bodyPr>
          <a:lstStyle/>
          <a:p>
            <a:pPr marL="0" indent="0">
              <a:buNone/>
            </a:pPr>
            <a:r>
              <a:rPr lang="ja-JP" altLang="en-US" sz="2000" dirty="0">
                <a:latin typeface="HG丸ｺﾞｼｯｸM-PRO"/>
                <a:ea typeface="HG丸ｺﾞｼｯｸM-PRO"/>
              </a:rPr>
              <a:t>① まず</a:t>
            </a:r>
            <a:r>
              <a:rPr lang="ja-JP" altLang="en-US" sz="2000" b="1" dirty="0">
                <a:solidFill>
                  <a:srgbClr val="FF0000"/>
                </a:solidFill>
                <a:latin typeface="HG丸ｺﾞｼｯｸM-PRO"/>
                <a:ea typeface="HG丸ｺﾞｼｯｸM-PRO"/>
              </a:rPr>
              <a:t>モニタリング標準期間を確認</a:t>
            </a:r>
            <a:r>
              <a:rPr lang="ja-JP" altLang="en-US" sz="2000" dirty="0">
                <a:latin typeface="HG丸ｺﾞｼｯｸM-PRO"/>
                <a:ea typeface="HG丸ｺﾞｼｯｸM-PRO"/>
              </a:rPr>
              <a:t>した上で、作成したサービス等利用計画の内容をふまえ、</a:t>
            </a:r>
            <a:r>
              <a:rPr lang="ja-JP" altLang="en-US" sz="2000" b="1" dirty="0">
                <a:solidFill>
                  <a:srgbClr val="FF0000"/>
                </a:solidFill>
                <a:latin typeface="HG丸ｺﾞｼｯｸM-PRO"/>
                <a:ea typeface="HG丸ｺﾞｼｯｸM-PRO"/>
              </a:rPr>
              <a:t>この支援内容に適したモニタリング期間の設定</a:t>
            </a:r>
            <a:r>
              <a:rPr lang="ja-JP" altLang="en-US" sz="2000" dirty="0">
                <a:latin typeface="HG丸ｺﾞｼｯｸM-PRO"/>
                <a:ea typeface="HG丸ｺﾞｼｯｸM-PRO"/>
              </a:rPr>
              <a:t>をグループ討議によって決定する。</a:t>
            </a:r>
            <a:endParaRPr lang="en-US" altLang="ja-JP" sz="2000" dirty="0">
              <a:latin typeface="HG丸ｺﾞｼｯｸM-PRO"/>
              <a:ea typeface="HG丸ｺﾞｼｯｸM-PRO"/>
            </a:endParaRPr>
          </a:p>
          <a:p>
            <a:pPr marL="0" indent="0">
              <a:buNone/>
            </a:pPr>
            <a:r>
              <a:rPr lang="ja-JP" altLang="en-US" sz="2000" dirty="0">
                <a:latin typeface="HG丸ｺﾞｼｯｸM-PRO"/>
                <a:ea typeface="HG丸ｺﾞｼｯｸM-PRO"/>
              </a:rPr>
              <a:t>また、</a:t>
            </a:r>
            <a:r>
              <a:rPr lang="ja-JP" altLang="en-US" sz="2000" b="1" dirty="0">
                <a:solidFill>
                  <a:srgbClr val="FF0000"/>
                </a:solidFill>
                <a:latin typeface="HG丸ｺﾞｼｯｸM-PRO"/>
                <a:ea typeface="HG丸ｺﾞｼｯｸM-PRO"/>
              </a:rPr>
              <a:t>なぜそれがこのケースに適した頻度なのか</a:t>
            </a:r>
            <a:r>
              <a:rPr lang="ja-JP" altLang="en-US" sz="2000" dirty="0">
                <a:latin typeface="HG丸ｺﾞｼｯｸM-PRO"/>
                <a:ea typeface="HG丸ｺﾞｼｯｸM-PRO"/>
              </a:rPr>
              <a:t>、各自その根拠を説明したうえでグループの合意形成とすること。</a:t>
            </a:r>
            <a:endParaRPr lang="en-US" altLang="ja-JP" sz="2000" dirty="0">
              <a:latin typeface="HG丸ｺﾞｼｯｸM-PRO"/>
              <a:ea typeface="HG丸ｺﾞｼｯｸM-PRO"/>
            </a:endParaRPr>
          </a:p>
          <a:p>
            <a:pPr marL="0" indent="0">
              <a:buNone/>
            </a:pPr>
            <a:endParaRPr lang="en-US" altLang="ja-JP" sz="2000" dirty="0">
              <a:latin typeface="HG丸ｺﾞｼｯｸM-PRO"/>
              <a:ea typeface="HG丸ｺﾞｼｯｸM-PRO"/>
            </a:endParaRPr>
          </a:p>
          <a:p>
            <a:pPr marL="0" indent="0">
              <a:buNone/>
            </a:pPr>
            <a:r>
              <a:rPr lang="ja-JP" altLang="en-US" sz="2000" dirty="0">
                <a:latin typeface="HG丸ｺﾞｼｯｸM-PRO"/>
                <a:ea typeface="HG丸ｺﾞｼｯｸM-PRO"/>
              </a:rPr>
              <a:t>② つぎに、サービス等利用計画作成時に決定した支援目標達成のために</a:t>
            </a:r>
            <a:r>
              <a:rPr lang="ja-JP" altLang="en-US" sz="2000" b="1" dirty="0">
                <a:solidFill>
                  <a:srgbClr val="FF0000"/>
                </a:solidFill>
                <a:latin typeface="HG丸ｺﾞｼｯｸM-PRO"/>
                <a:ea typeface="HG丸ｺﾞｼｯｸM-PRO"/>
              </a:rPr>
              <a:t>どのような点に留意する必要があるか</a:t>
            </a:r>
            <a:r>
              <a:rPr lang="ja-JP" altLang="en-US" sz="2000" dirty="0">
                <a:latin typeface="HG丸ｺﾞｼｯｸM-PRO"/>
                <a:ea typeface="HG丸ｺﾞｼｯｸM-PRO"/>
              </a:rPr>
              <a:t>をイメージしてください。</a:t>
            </a:r>
            <a:endParaRPr lang="en-US" altLang="ja-JP" sz="2000" dirty="0">
              <a:latin typeface="HG丸ｺﾞｼｯｸM-PRO"/>
              <a:ea typeface="HG丸ｺﾞｼｯｸM-PRO"/>
            </a:endParaRPr>
          </a:p>
          <a:p>
            <a:pPr marL="0" indent="0">
              <a:buNone/>
            </a:pPr>
            <a:endParaRPr lang="en-US" altLang="ja-JP" sz="2000" dirty="0">
              <a:latin typeface="HG丸ｺﾞｼｯｸM-PRO"/>
              <a:ea typeface="HG丸ｺﾞｼｯｸM-PRO"/>
            </a:endParaRPr>
          </a:p>
          <a:p>
            <a:pPr marL="0" indent="0">
              <a:buNone/>
            </a:pPr>
            <a:r>
              <a:rPr lang="ja-JP" altLang="en-US" sz="2000" dirty="0">
                <a:latin typeface="HG丸ｺﾞｼｯｸM-PRO"/>
                <a:ea typeface="HG丸ｺﾞｼｯｸM-PRO"/>
              </a:rPr>
              <a:t>③ さらに、</a:t>
            </a:r>
            <a:r>
              <a:rPr lang="ja-JP" altLang="en-US" sz="2000" b="1" dirty="0">
                <a:solidFill>
                  <a:srgbClr val="FF0000"/>
                </a:solidFill>
                <a:latin typeface="HG丸ｺﾞｼｯｸM-PRO"/>
                <a:ea typeface="HG丸ｺﾞｼｯｸM-PRO"/>
              </a:rPr>
              <a:t>「誰に」「いつ」「何を確認するか」を決定</a:t>
            </a:r>
            <a:r>
              <a:rPr lang="ja-JP" altLang="en-US" sz="2000" dirty="0">
                <a:latin typeface="HG丸ｺﾞｼｯｸM-PRO"/>
                <a:ea typeface="HG丸ｺﾞｼｯｸM-PRO"/>
              </a:rPr>
              <a:t>します。その方法までイメージがあればグループで共有し合意形成してください。</a:t>
            </a:r>
            <a:endParaRPr lang="en-US" altLang="ja-JP" sz="2000" dirty="0">
              <a:latin typeface="HG丸ｺﾞｼｯｸM-PRO"/>
              <a:ea typeface="HG丸ｺﾞｼｯｸM-PRO"/>
            </a:endParaRPr>
          </a:p>
          <a:p>
            <a:pPr marL="0" indent="0">
              <a:buNone/>
            </a:pPr>
            <a:r>
              <a:rPr lang="en-US" altLang="ja-JP" sz="2000" dirty="0">
                <a:latin typeface="HG丸ｺﾞｼｯｸM-PRO"/>
                <a:ea typeface="HG丸ｺﾞｼｯｸM-PRO"/>
              </a:rPr>
              <a:t>※</a:t>
            </a:r>
            <a:r>
              <a:rPr lang="ja-JP" altLang="en-US" sz="2000" dirty="0">
                <a:latin typeface="HG丸ｺﾞｼｯｸM-PRO"/>
                <a:ea typeface="HG丸ｺﾞｼｯｸM-PRO"/>
              </a:rPr>
              <a:t>平常時にどのように事業所とやり取りを行っていくのか、結果がうまくいっていなかった際にどうリカバリーするか等の視点も踏まえ考えてください。</a:t>
            </a:r>
            <a:endParaRPr lang="en-US" altLang="ja-JP" sz="2000" dirty="0">
              <a:latin typeface="HG丸ｺﾞｼｯｸM-PRO"/>
              <a:ea typeface="HG丸ｺﾞｼｯｸM-PRO"/>
            </a:endParaRPr>
          </a:p>
          <a:p>
            <a:pPr marL="0" indent="0">
              <a:buNone/>
            </a:pPr>
            <a:endParaRPr lang="en-US" altLang="ja-JP" sz="2400" dirty="0">
              <a:latin typeface="HG丸ｺﾞｼｯｸM-PRO"/>
              <a:ea typeface="HG丸ｺﾞｼｯｸM-PRO"/>
            </a:endParaRPr>
          </a:p>
          <a:p>
            <a:pPr marL="0" indent="0">
              <a:buNone/>
            </a:pPr>
            <a:r>
              <a:rPr lang="ja-JP" altLang="en-US" sz="2000" dirty="0">
                <a:latin typeface="HG丸ｺﾞｼｯｸM-PRO"/>
                <a:ea typeface="HG丸ｺﾞｼｯｸM-PRO"/>
              </a:rPr>
              <a:t>④　グループで一人の相談員の動きを分けてそれぞれがモニタリングのロールプレイを実施できるよう、誰がどの項目を確認するか、役割分担してください。</a:t>
            </a:r>
            <a:endParaRPr lang="en-US" altLang="ja-JP" sz="2000" dirty="0">
              <a:latin typeface="HG丸ｺﾞｼｯｸM-PRO"/>
              <a:ea typeface="HG丸ｺﾞｼｯｸM-PRO"/>
            </a:endParaRPr>
          </a:p>
        </p:txBody>
      </p:sp>
      <p:sp>
        <p:nvSpPr>
          <p:cNvPr id="2" name="スライド番号プレースホルダー 1">
            <a:extLst>
              <a:ext uri="{FF2B5EF4-FFF2-40B4-BE49-F238E27FC236}">
                <a16:creationId xmlns:a16="http://schemas.microsoft.com/office/drawing/2014/main" id="{4500913B-44B7-550A-27FA-EA1D594E9BC0}"/>
              </a:ext>
            </a:extLst>
          </p:cNvPr>
          <p:cNvSpPr>
            <a:spLocks noGrp="1"/>
          </p:cNvSpPr>
          <p:nvPr>
            <p:ph type="sldNum" sz="quarter" idx="12"/>
          </p:nvPr>
        </p:nvSpPr>
        <p:spPr/>
        <p:txBody>
          <a:bodyPr/>
          <a:lstStyle/>
          <a:p>
            <a:fld id="{2C9400E4-C46D-48FA-AEA0-ED136F70A0E5}" type="slidenum">
              <a:rPr lang="ja-JP" altLang="en-US" smtClean="0"/>
              <a:pPr/>
              <a:t>52</a:t>
            </a:fld>
            <a:endParaRPr lang="ja-JP" altLang="en-US"/>
          </a:p>
        </p:txBody>
      </p:sp>
    </p:spTree>
    <p:extLst>
      <p:ext uri="{BB962C8B-B14F-4D97-AF65-F5344CB8AC3E}">
        <p14:creationId xmlns:p14="http://schemas.microsoft.com/office/powerpoint/2010/main" val="48599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 name="タイトル 1"/>
          <p:cNvSpPr txBox="1"/>
          <p:nvPr/>
        </p:nvSpPr>
        <p:spPr>
          <a:xfrm>
            <a:off x="325044" y="138879"/>
            <a:ext cx="11742948" cy="680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dirty="0">
                <a:latin typeface="HG丸ｺﾞｼｯｸM-PRO"/>
                <a:ea typeface="HG丸ｺﾞｼｯｸM-PRO"/>
              </a:rPr>
              <a:t>モニタリングのロールプレイ</a:t>
            </a:r>
            <a:r>
              <a:rPr lang="ja-JP" altLang="en-US" sz="3600" dirty="0">
                <a:solidFill>
                  <a:schemeClr val="tx1"/>
                </a:solidFill>
                <a:latin typeface="HG丸ｺﾞｼｯｸM-PRO"/>
                <a:ea typeface="HG丸ｺﾞｼｯｸM-PRO"/>
              </a:rPr>
              <a:t>　</a:t>
            </a:r>
            <a:endParaRPr lang="ja-JP" altLang="en-US" sz="1600" dirty="0">
              <a:solidFill>
                <a:schemeClr val="tx1"/>
              </a:solidFill>
              <a:latin typeface="HG丸ｺﾞｼｯｸM-PRO"/>
              <a:ea typeface="HG丸ｺﾞｼｯｸM-PRO"/>
            </a:endParaRPr>
          </a:p>
        </p:txBody>
      </p:sp>
      <p:sp>
        <p:nvSpPr>
          <p:cNvPr id="1891" name="コンテンツ プレースホルダー 7"/>
          <p:cNvSpPr>
            <a:spLocks noGrp="1"/>
          </p:cNvSpPr>
          <p:nvPr>
            <p:ph idx="1"/>
          </p:nvPr>
        </p:nvSpPr>
        <p:spPr>
          <a:xfrm>
            <a:off x="478971" y="1179195"/>
            <a:ext cx="11364686" cy="5353589"/>
          </a:xfrm>
          <a:ln w="76200">
            <a:noFill/>
          </a:ln>
        </p:spPr>
        <p:txBody>
          <a:bodyPr>
            <a:noAutofit/>
          </a:bodyPr>
          <a:lstStyle/>
          <a:p>
            <a:pPr marL="0" indent="0">
              <a:buNone/>
            </a:pPr>
            <a:r>
              <a:rPr lang="ja-JP" altLang="en-US" sz="2400" dirty="0">
                <a:latin typeface="メイリオ" panose="020B0604030504040204" pitchFamily="50" charset="-128"/>
                <a:ea typeface="メイリオ" panose="020B0604030504040204" pitchFamily="50" charset="-128"/>
              </a:rPr>
              <a:t>＜設定＞</a:t>
            </a: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それぞれのグループで１回ロールプレイ。</a:t>
            </a:r>
            <a:endParaRPr lang="en-US" altLang="ja-JP" sz="2400" b="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ファシリテーターが全ての役となる。</a:t>
            </a:r>
            <a:endParaRPr lang="en-US" altLang="ja-JP" sz="2400" b="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受講者は全員が相談員役を分担する。</a:t>
            </a:r>
            <a:r>
              <a:rPr lang="ja-JP" altLang="en-US" sz="2400" b="1" dirty="0">
                <a:latin typeface="メイリオ" panose="020B0604030504040204" pitchFamily="50" charset="-128"/>
                <a:ea typeface="メイリオ" panose="020B0604030504040204" pitchFamily="50" charset="-128"/>
              </a:rPr>
              <a:t>一人</a:t>
            </a:r>
            <a:r>
              <a:rPr lang="en-US" altLang="ja-JP" sz="2400" b="1" dirty="0">
                <a:latin typeface="メイリオ" panose="020B0604030504040204" pitchFamily="50" charset="-128"/>
                <a:ea typeface="メイリオ" panose="020B0604030504040204" pitchFamily="50" charset="-128"/>
              </a:rPr>
              <a:t>5</a:t>
            </a:r>
            <a:r>
              <a:rPr lang="ja-JP" altLang="en-US" sz="2400" b="1" dirty="0">
                <a:latin typeface="メイリオ" panose="020B0604030504040204" pitchFamily="50" charset="-128"/>
                <a:ea typeface="メイリオ" panose="020B0604030504040204" pitchFamily="50" charset="-128"/>
              </a:rPr>
              <a:t>分ぐらいで面談。</a:t>
            </a:r>
            <a:endParaRPr lang="en-US" altLang="ja-JP" sz="2400" b="1"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　</a:t>
            </a:r>
            <a:r>
              <a:rPr lang="ja-JP" altLang="en-US" sz="2400" u="sng" dirty="0">
                <a:latin typeface="メイリオ" panose="020B0604030504040204" pitchFamily="50" charset="-128"/>
                <a:ea typeface="メイリオ" panose="020B0604030504040204" pitchFamily="50" charset="-128"/>
              </a:rPr>
              <a:t>シートの右端の「気づき」には、体験、観察して気づいたことをメモ</a:t>
            </a:r>
            <a:endParaRPr lang="en-US" altLang="ja-JP" sz="2400" u="sng" dirty="0">
              <a:latin typeface="メイリオ" panose="020B0604030504040204" pitchFamily="50" charset="-128"/>
              <a:ea typeface="メイリオ" panose="020B0604030504040204" pitchFamily="50" charset="-128"/>
            </a:endParaRPr>
          </a:p>
          <a:p>
            <a:pPr marL="0" indent="0">
              <a:buNone/>
            </a:pPr>
            <a:endParaRPr lang="en-US" altLang="ja-JP" sz="2400" b="0"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＜進め方＞</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①　準備：　ワークシートに基づき、順番、面接イメージを決めます。　　　（</a:t>
            </a:r>
            <a:r>
              <a:rPr lang="en-US" altLang="ja-JP" sz="2400" b="1" dirty="0">
                <a:latin typeface="メイリオ" panose="020B0604030504040204" pitchFamily="50" charset="-128"/>
                <a:ea typeface="メイリオ" panose="020B0604030504040204" pitchFamily="50" charset="-128"/>
              </a:rPr>
              <a:t>20</a:t>
            </a:r>
            <a:r>
              <a:rPr lang="ja-JP" altLang="en-US" sz="2400" b="1" dirty="0">
                <a:latin typeface="メイリオ" panose="020B0604030504040204" pitchFamily="50" charset="-128"/>
                <a:ea typeface="メイリオ" panose="020B0604030504040204" pitchFamily="50" charset="-128"/>
              </a:rPr>
              <a:t>分）</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②　開始：　全グループ同時にロールプレイを行います。　　　（</a:t>
            </a:r>
            <a:r>
              <a:rPr lang="en-US" altLang="ja-JP" sz="2400" b="1" dirty="0">
                <a:latin typeface="メイリオ" panose="020B0604030504040204" pitchFamily="50" charset="-128"/>
                <a:ea typeface="メイリオ" panose="020B0604030504040204" pitchFamily="50" charset="-128"/>
              </a:rPr>
              <a:t>20</a:t>
            </a:r>
            <a:r>
              <a:rPr lang="ja-JP" altLang="en-US" sz="2400" b="1" dirty="0">
                <a:latin typeface="メイリオ" panose="020B0604030504040204" pitchFamily="50" charset="-128"/>
                <a:ea typeface="メイリオ" panose="020B0604030504040204" pitchFamily="50" charset="-128"/>
              </a:rPr>
              <a:t>分）</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　　　　　　モニタリングの内容を、ワークシートに記入します。</a:t>
            </a:r>
            <a:endParaRPr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③　振り返り：ロールプレイ後、グループで振り返ります。　　　(</a:t>
            </a:r>
            <a:r>
              <a:rPr lang="en-US" altLang="ja-JP" sz="2400" b="1" dirty="0">
                <a:latin typeface="メイリオ" panose="020B0604030504040204" pitchFamily="50" charset="-128"/>
                <a:ea typeface="メイリオ" panose="020B0604030504040204" pitchFamily="50" charset="-128"/>
              </a:rPr>
              <a:t>15</a:t>
            </a:r>
            <a:r>
              <a:rPr lang="ja-JP" altLang="en-US" sz="2400" b="1" dirty="0">
                <a:latin typeface="メイリオ" panose="020B0604030504040204" pitchFamily="50" charset="-128"/>
                <a:ea typeface="メイリオ" panose="020B0604030504040204" pitchFamily="50" charset="-128"/>
              </a:rPr>
              <a:t>分)</a:t>
            </a:r>
          </a:p>
        </p:txBody>
      </p:sp>
      <p:cxnSp>
        <p:nvCxnSpPr>
          <p:cNvPr id="1892" name="直線コネクタ 514"/>
          <p:cNvCxnSpPr>
            <a:cxnSpLocks/>
          </p:cNvCxnSpPr>
          <p:nvPr/>
        </p:nvCxnSpPr>
        <p:spPr>
          <a:xfrm>
            <a:off x="207475" y="877054"/>
            <a:ext cx="11542565"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BFBB4FFD-0C6E-0A4F-390F-C5D729945FDD}"/>
              </a:ext>
            </a:extLst>
          </p:cNvPr>
          <p:cNvSpPr>
            <a:spLocks noGrp="1"/>
          </p:cNvSpPr>
          <p:nvPr>
            <p:ph type="sldNum" sz="quarter" idx="12"/>
          </p:nvPr>
        </p:nvSpPr>
        <p:spPr/>
        <p:txBody>
          <a:bodyPr/>
          <a:lstStyle/>
          <a:p>
            <a:fld id="{A91C993B-A9DA-4951-8332-1A7E62C84861}" type="slidenum">
              <a:rPr kumimoji="1" lang="ja-JP" altLang="en-US" smtClean="0"/>
              <a:t>53</a:t>
            </a:fld>
            <a:endParaRPr kumimoji="1" lang="ja-JP" altLang="en-US"/>
          </a:p>
        </p:txBody>
      </p:sp>
    </p:spTree>
    <p:extLst>
      <p:ext uri="{BB962C8B-B14F-4D97-AF65-F5344CB8AC3E}">
        <p14:creationId xmlns:p14="http://schemas.microsoft.com/office/powerpoint/2010/main" val="4105717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タイトル 1"/>
          <p:cNvSpPr>
            <a:spLocks noGrp="1"/>
          </p:cNvSpPr>
          <p:nvPr>
            <p:ph type="title"/>
          </p:nvPr>
        </p:nvSpPr>
        <p:spPr>
          <a:xfrm>
            <a:off x="1524000" y="1"/>
            <a:ext cx="9144000" cy="931985"/>
          </a:xfrm>
        </p:spPr>
        <p:txBody>
          <a:bodyPr>
            <a:normAutofit/>
          </a:bodyPr>
          <a:lstStyle/>
          <a:p>
            <a:r>
              <a:rPr lang="ja-JP" altLang="en-US" sz="3600" dirty="0">
                <a:latin typeface="メイリオ" panose="020B0604030504040204" pitchFamily="50" charset="-128"/>
                <a:ea typeface="メイリオ" panose="020B0604030504040204" pitchFamily="50" charset="-128"/>
              </a:rPr>
              <a:t>◆グループ共有</a:t>
            </a:r>
            <a:endParaRPr lang="ja-JP" altLang="en-US" sz="3200" dirty="0">
              <a:latin typeface="メイリオ" panose="020B0604030504040204" pitchFamily="50" charset="-128"/>
              <a:ea typeface="メイリオ" panose="020B0604030504040204" pitchFamily="50" charset="-128"/>
            </a:endParaRPr>
          </a:p>
        </p:txBody>
      </p:sp>
      <p:sp>
        <p:nvSpPr>
          <p:cNvPr id="1900" name="コンテンツ プレースホルダー 2"/>
          <p:cNvSpPr>
            <a:spLocks noGrp="1"/>
          </p:cNvSpPr>
          <p:nvPr>
            <p:ph idx="1"/>
          </p:nvPr>
        </p:nvSpPr>
        <p:spPr>
          <a:xfrm>
            <a:off x="1219199" y="805543"/>
            <a:ext cx="10461171" cy="5361968"/>
          </a:xfrm>
          <a:ln w="28575">
            <a:solidFill>
              <a:schemeClr val="tx1"/>
            </a:solidFill>
          </a:ln>
        </p:spPr>
        <p:txBody>
          <a:bodyPr anchor="ctr">
            <a:noAutofit/>
          </a:bodyPr>
          <a:lstStyle/>
          <a:p>
            <a:pPr marL="0" indent="0">
              <a:buNone/>
            </a:pPr>
            <a:r>
              <a:rPr lang="ja-JP" altLang="en-US" sz="3200" dirty="0">
                <a:latin typeface="メイリオ" panose="020B0604030504040204" pitchFamily="50" charset="-128"/>
                <a:ea typeface="メイリオ" panose="020B0604030504040204" pitchFamily="50" charset="-128"/>
              </a:rPr>
              <a:t>それぞれ話はお聞き出来ましたか？</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では、モニタリングの様子について、各グループごとに振り返っていただきます。</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シチュエーションや聞き方はいかがでしたか？お気づきのことを共有してください。</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en-US" altLang="ja-JP" sz="3200" dirty="0">
                <a:latin typeface="メイリオ" panose="020B0604030504040204" pitchFamily="50" charset="-128"/>
                <a:ea typeface="メイリオ" panose="020B0604030504040204" pitchFamily="50" charset="-128"/>
              </a:rPr>
              <a:t>FT</a:t>
            </a:r>
            <a:r>
              <a:rPr lang="ja-JP" altLang="en-US" sz="3200" dirty="0">
                <a:latin typeface="メイリオ" panose="020B0604030504040204" pitchFamily="50" charset="-128"/>
                <a:ea typeface="メイリオ" panose="020B0604030504040204" pitchFamily="50" charset="-128"/>
              </a:rPr>
              <a:t>からも助言お願いします。</a:t>
            </a:r>
            <a:endParaRPr lang="en-US" altLang="ja-JP" sz="32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FE9E6A8-C9AB-EF58-0945-44D76F9CCF4F}"/>
              </a:ext>
            </a:extLst>
          </p:cNvPr>
          <p:cNvSpPr>
            <a:spLocks noGrp="1"/>
          </p:cNvSpPr>
          <p:nvPr>
            <p:ph type="sldNum" sz="quarter" idx="12"/>
          </p:nvPr>
        </p:nvSpPr>
        <p:spPr/>
        <p:txBody>
          <a:bodyPr/>
          <a:lstStyle/>
          <a:p>
            <a:fld id="{A91C993B-A9DA-4951-8332-1A7E62C84861}" type="slidenum">
              <a:rPr kumimoji="1" lang="ja-JP" altLang="en-US" smtClean="0"/>
              <a:t>54</a:t>
            </a:fld>
            <a:endParaRPr kumimoji="1" lang="ja-JP" altLang="en-US"/>
          </a:p>
        </p:txBody>
      </p:sp>
    </p:spTree>
    <p:extLst>
      <p:ext uri="{BB962C8B-B14F-4D97-AF65-F5344CB8AC3E}">
        <p14:creationId xmlns:p14="http://schemas.microsoft.com/office/powerpoint/2010/main" val="1949402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 name="タイトル 1"/>
          <p:cNvSpPr>
            <a:spLocks noGrp="1"/>
          </p:cNvSpPr>
          <p:nvPr>
            <p:ph type="title"/>
          </p:nvPr>
        </p:nvSpPr>
        <p:spPr>
          <a:xfrm>
            <a:off x="142005" y="154215"/>
            <a:ext cx="7886700" cy="920749"/>
          </a:xfrm>
        </p:spPr>
        <p:txBody>
          <a:bodyPr>
            <a:normAutofit/>
          </a:bodyPr>
          <a:lstStyle/>
          <a:p>
            <a:r>
              <a:rPr lang="ja-JP" altLang="en-US" sz="3600" dirty="0">
                <a:latin typeface="メイリオ" panose="020B0604030504040204" pitchFamily="50" charset="-128"/>
                <a:ea typeface="メイリオ" panose="020B0604030504040204" pitchFamily="50" charset="-128"/>
              </a:rPr>
              <a:t>ここまでのまとめとして</a:t>
            </a:r>
            <a:endParaRPr dirty="0">
              <a:latin typeface="メイリオ" panose="020B0604030504040204" pitchFamily="50" charset="-128"/>
              <a:ea typeface="メイリオ" panose="020B0604030504040204" pitchFamily="50" charset="-128"/>
            </a:endParaRPr>
          </a:p>
        </p:txBody>
      </p:sp>
      <p:sp>
        <p:nvSpPr>
          <p:cNvPr id="1907" name="タイトル 1"/>
          <p:cNvSpPr txBox="1"/>
          <p:nvPr/>
        </p:nvSpPr>
        <p:spPr>
          <a:xfrm>
            <a:off x="1001486" y="1114425"/>
            <a:ext cx="10972800" cy="548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①サービス提供開始後、一連の情報を効率よく収集したり、</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分析するには</a:t>
            </a:r>
            <a:r>
              <a:rPr lang="ja-JP" altLang="en-US" sz="3200" dirty="0">
                <a:solidFill>
                  <a:srgbClr val="FF0000"/>
                </a:solidFill>
                <a:latin typeface="メイリオ" panose="020B0604030504040204" pitchFamily="50" charset="-128"/>
                <a:ea typeface="メイリオ" panose="020B0604030504040204" pitchFamily="50" charset="-128"/>
              </a:rPr>
              <a:t>個別の会議や打ち合わせは必須</a:t>
            </a:r>
            <a:r>
              <a:rPr lang="ja-JP" altLang="en-US" sz="3200" dirty="0">
                <a:latin typeface="メイリオ" panose="020B0604030504040204" pitchFamily="50" charset="-128"/>
                <a:ea typeface="メイリオ" panose="020B0604030504040204" pitchFamily="50" charset="-128"/>
              </a:rPr>
              <a:t>。</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②最初に立てた計画に慢心せず、</a:t>
            </a:r>
            <a:r>
              <a:rPr lang="ja-JP" altLang="en-US" sz="3200" dirty="0">
                <a:solidFill>
                  <a:srgbClr val="FF0000"/>
                </a:solidFill>
                <a:latin typeface="メイリオ" panose="020B0604030504040204" pitchFamily="50" charset="-128"/>
                <a:ea typeface="メイリオ" panose="020B0604030504040204" pitchFamily="50" charset="-128"/>
              </a:rPr>
              <a:t>人やニーズは常に変化</a:t>
            </a:r>
            <a:endParaRPr lang="en-US" altLang="ja-JP" sz="3200" dirty="0">
              <a:solidFill>
                <a:srgbClr val="FF0000"/>
              </a:solidFill>
              <a:latin typeface="メイリオ" panose="020B0604030504040204" pitchFamily="50" charset="-128"/>
              <a:ea typeface="メイリオ" panose="020B0604030504040204" pitchFamily="50" charset="-128"/>
            </a:endParaRPr>
          </a:p>
          <a:p>
            <a:r>
              <a:rPr lang="ja-JP" altLang="en-US" sz="3200" dirty="0">
                <a:solidFill>
                  <a:srgbClr val="FF0000"/>
                </a:solidFill>
                <a:latin typeface="メイリオ" panose="020B0604030504040204" pitchFamily="50" charset="-128"/>
                <a:ea typeface="メイリオ" panose="020B0604030504040204" pitchFamily="50" charset="-128"/>
              </a:rPr>
              <a:t>　する</a:t>
            </a:r>
            <a:r>
              <a:rPr lang="ja-JP" altLang="en-US" sz="3200" dirty="0">
                <a:latin typeface="メイリオ" panose="020B0604030504040204" pitchFamily="50" charset="-128"/>
                <a:ea typeface="メイリオ" panose="020B0604030504040204" pitchFamily="50" charset="-128"/>
              </a:rPr>
              <a:t>という姿勢。</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③「その人らしい生活の実現」には、</a:t>
            </a:r>
            <a:r>
              <a:rPr lang="ja-JP" altLang="en-US" sz="3200" dirty="0">
                <a:solidFill>
                  <a:srgbClr val="FF0000"/>
                </a:solidFill>
                <a:latin typeface="メイリオ" panose="020B0604030504040204" pitchFamily="50" charset="-128"/>
                <a:ea typeface="メイリオ" panose="020B0604030504040204" pitchFamily="50" charset="-128"/>
              </a:rPr>
              <a:t>十分な時間を必要と</a:t>
            </a:r>
            <a:endParaRPr lang="en-US" altLang="ja-JP" sz="3200" dirty="0">
              <a:solidFill>
                <a:srgbClr val="FF0000"/>
              </a:solidFill>
              <a:latin typeface="メイリオ" panose="020B0604030504040204" pitchFamily="50" charset="-128"/>
              <a:ea typeface="メイリオ" panose="020B0604030504040204" pitchFamily="50" charset="-128"/>
            </a:endParaRPr>
          </a:p>
          <a:p>
            <a:r>
              <a:rPr lang="ja-JP" altLang="en-US" sz="3200" dirty="0">
                <a:solidFill>
                  <a:srgbClr val="FF0000"/>
                </a:solidFill>
                <a:latin typeface="メイリオ" panose="020B0604030504040204" pitchFamily="50" charset="-128"/>
                <a:ea typeface="メイリオ" panose="020B0604030504040204" pitchFamily="50" charset="-128"/>
              </a:rPr>
              <a:t>　し本人のペースを大切にし</a:t>
            </a: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寄り添い型の支援</a:t>
            </a:r>
            <a:r>
              <a:rPr lang="ja-JP" altLang="en-US" sz="3200" dirty="0">
                <a:latin typeface="メイリオ" panose="020B0604030504040204" pitchFamily="50" charset="-128"/>
                <a:ea typeface="メイリオ" panose="020B0604030504040204" pitchFamily="50" charset="-128"/>
              </a:rPr>
              <a:t>が重要。</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多様な価値観で生活の質、サービス、サポートを検証。</a:t>
            </a:r>
            <a:endParaRPr lang="en-US" altLang="ja-JP" sz="3200" dirty="0">
              <a:latin typeface="メイリオ" panose="020B0604030504040204" pitchFamily="50" charset="-128"/>
              <a:ea typeface="メイリオ" panose="020B0604030504040204" pitchFamily="50" charset="-128"/>
            </a:endParaRPr>
          </a:p>
        </p:txBody>
      </p:sp>
      <p:cxnSp>
        <p:nvCxnSpPr>
          <p:cNvPr id="2" name="直線コネクタ 514">
            <a:extLst>
              <a:ext uri="{FF2B5EF4-FFF2-40B4-BE49-F238E27FC236}">
                <a16:creationId xmlns:a16="http://schemas.microsoft.com/office/drawing/2014/main" id="{1894A2D3-900E-B227-5A9F-021E7678A3BB}"/>
              </a:ext>
            </a:extLst>
          </p:cNvPr>
          <p:cNvCxnSpPr>
            <a:cxnSpLocks/>
          </p:cNvCxnSpPr>
          <p:nvPr/>
        </p:nvCxnSpPr>
        <p:spPr>
          <a:xfrm>
            <a:off x="207475" y="877054"/>
            <a:ext cx="11542565"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75DCA1C7-1007-DCE2-3BAA-5E99912163E3}"/>
              </a:ext>
            </a:extLst>
          </p:cNvPr>
          <p:cNvSpPr>
            <a:spLocks noGrp="1"/>
          </p:cNvSpPr>
          <p:nvPr>
            <p:ph type="sldNum" sz="quarter" idx="12"/>
          </p:nvPr>
        </p:nvSpPr>
        <p:spPr/>
        <p:txBody>
          <a:bodyPr/>
          <a:lstStyle/>
          <a:p>
            <a:fld id="{A91C993B-A9DA-4951-8332-1A7E62C84861}" type="slidenum">
              <a:rPr kumimoji="1" lang="ja-JP" altLang="en-US" smtClean="0"/>
              <a:t>55</a:t>
            </a:fld>
            <a:endParaRPr kumimoji="1" lang="ja-JP" altLang="en-US"/>
          </a:p>
        </p:txBody>
      </p:sp>
    </p:spTree>
    <p:extLst>
      <p:ext uri="{BB962C8B-B14F-4D97-AF65-F5344CB8AC3E}">
        <p14:creationId xmlns:p14="http://schemas.microsoft.com/office/powerpoint/2010/main" val="4186935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22"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昼　食　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12:00～13:00</a:t>
            </a:r>
          </a:p>
        </p:txBody>
      </p:sp>
      <p:sp>
        <p:nvSpPr>
          <p:cNvPr id="1923" name="角丸四角形 515"/>
          <p:cNvSpPr/>
          <p:nvPr/>
        </p:nvSpPr>
        <p:spPr>
          <a:xfrm>
            <a:off x="1761894" y="1524713"/>
            <a:ext cx="8498694"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モニタリング報告書作成</a:t>
            </a: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１３：００～１３：５５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88240E1-FC18-033D-4041-9E3CF7E01BCF}"/>
              </a:ext>
            </a:extLst>
          </p:cNvPr>
          <p:cNvSpPr>
            <a:spLocks noGrp="1"/>
          </p:cNvSpPr>
          <p:nvPr>
            <p:ph type="sldNum" sz="quarter" idx="12"/>
          </p:nvPr>
        </p:nvSpPr>
        <p:spPr/>
        <p:txBody>
          <a:bodyPr/>
          <a:lstStyle/>
          <a:p>
            <a:fld id="{A91C993B-A9DA-4951-8332-1A7E62C84861}" type="slidenum">
              <a:rPr kumimoji="1" lang="ja-JP" altLang="en-US" smtClean="0"/>
              <a:t>56</a:t>
            </a:fld>
            <a:endParaRPr kumimoji="1" lang="ja-JP" altLang="en-US"/>
          </a:p>
        </p:txBody>
      </p:sp>
    </p:spTree>
    <p:extLst>
      <p:ext uri="{BB962C8B-B14F-4D97-AF65-F5344CB8AC3E}">
        <p14:creationId xmlns:p14="http://schemas.microsoft.com/office/powerpoint/2010/main" val="4342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 name="タイトル 2"/>
          <p:cNvSpPr>
            <a:spLocks noGrp="1"/>
          </p:cNvSpPr>
          <p:nvPr>
            <p:ph type="title"/>
          </p:nvPr>
        </p:nvSpPr>
        <p:spPr>
          <a:xfrm>
            <a:off x="792178" y="389985"/>
            <a:ext cx="10012679" cy="6232603"/>
          </a:xfrm>
        </p:spPr>
        <p:txBody>
          <a:bodyPr>
            <a:normAutofit/>
          </a:bodyPr>
          <a:lstStyle/>
          <a:p>
            <a:pPr algn="ctr"/>
            <a:r>
              <a:rPr lang="ja-JP" altLang="en-US" dirty="0"/>
              <a:t>モニタリング報告書作成（</a:t>
            </a:r>
            <a:r>
              <a:rPr lang="en-US" altLang="ja-JP" dirty="0"/>
              <a:t>55</a:t>
            </a:r>
            <a:r>
              <a:rPr lang="ja-JP" altLang="en-US" dirty="0"/>
              <a:t>分）　</a:t>
            </a:r>
          </a:p>
          <a:p>
            <a:br>
              <a:rPr lang="en-US" altLang="ja-JP" sz="3200" dirty="0"/>
            </a:br>
            <a:br>
              <a:rPr lang="en-US" altLang="ja-JP" sz="3200" dirty="0"/>
            </a:br>
            <a:endParaRPr lang="ja-JP" altLang="en-US" sz="3200" dirty="0"/>
          </a:p>
          <a:p>
            <a:r>
              <a:rPr lang="ja-JP" altLang="en-US" sz="3600" dirty="0"/>
              <a:t>◆　グループで実施</a:t>
            </a:r>
            <a:br>
              <a:rPr lang="en-US" altLang="ja-JP" sz="3600" dirty="0"/>
            </a:br>
            <a:br>
              <a:rPr lang="en-US" altLang="ja-JP" sz="3600" dirty="0"/>
            </a:br>
            <a:r>
              <a:rPr lang="ja-JP" altLang="en-US" sz="3600" dirty="0"/>
              <a:t>◆　</a:t>
            </a:r>
            <a:r>
              <a:rPr lang="ja-JP" altLang="en-US" sz="3600" dirty="0">
                <a:solidFill>
                  <a:schemeClr val="tx1"/>
                </a:solidFill>
              </a:rPr>
              <a:t>午前中にロールプレイで得た情報をもとに</a:t>
            </a:r>
            <a:br>
              <a:rPr lang="en-US" altLang="ja-JP" sz="3600" dirty="0">
                <a:solidFill>
                  <a:schemeClr val="tx1"/>
                </a:solidFill>
              </a:rPr>
            </a:br>
            <a:r>
              <a:rPr lang="en-US" altLang="ja-JP" sz="3600" dirty="0">
                <a:solidFill>
                  <a:schemeClr val="tx1"/>
                </a:solidFill>
              </a:rPr>
              <a:t>       </a:t>
            </a:r>
            <a:r>
              <a:rPr lang="ja-JP" altLang="en-US" sz="3600" dirty="0">
                <a:solidFill>
                  <a:schemeClr val="tx1"/>
                </a:solidFill>
              </a:rPr>
              <a:t>モ</a:t>
            </a:r>
            <a:r>
              <a:rPr lang="ja-JP" altLang="en-US" sz="3600" dirty="0"/>
              <a:t>二</a:t>
            </a:r>
            <a:r>
              <a:rPr lang="ja-JP" altLang="en-US" sz="3600" dirty="0">
                <a:solidFill>
                  <a:schemeClr val="tx1"/>
                </a:solidFill>
              </a:rPr>
              <a:t>タリング報告書作成</a:t>
            </a:r>
            <a:br>
              <a:rPr lang="en-US" altLang="ja-JP" sz="3600" dirty="0"/>
            </a:br>
            <a:br>
              <a:rPr lang="en-US" altLang="ja-JP" sz="4000" dirty="0"/>
            </a:br>
            <a:br>
              <a:rPr lang="en-US" altLang="ja-JP" sz="3200" dirty="0"/>
            </a:br>
            <a:endParaRPr lang="ja-JP" altLang="en-US" sz="3200" dirty="0"/>
          </a:p>
        </p:txBody>
      </p:sp>
      <p:cxnSp>
        <p:nvCxnSpPr>
          <p:cNvPr id="1931" name="直線コネクタ 517"/>
          <p:cNvCxnSpPr>
            <a:cxnSpLocks/>
          </p:cNvCxnSpPr>
          <p:nvPr/>
        </p:nvCxnSpPr>
        <p:spPr>
          <a:xfrm>
            <a:off x="792177" y="1650780"/>
            <a:ext cx="10012679"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198E149-3F5B-6353-8895-1249D2001D4A}"/>
              </a:ext>
            </a:extLst>
          </p:cNvPr>
          <p:cNvSpPr>
            <a:spLocks noGrp="1"/>
          </p:cNvSpPr>
          <p:nvPr>
            <p:ph type="sldNum" sz="quarter" idx="12"/>
          </p:nvPr>
        </p:nvSpPr>
        <p:spPr/>
        <p:txBody>
          <a:bodyPr/>
          <a:lstStyle/>
          <a:p>
            <a:fld id="{A91C993B-A9DA-4951-8332-1A7E62C84861}" type="slidenum">
              <a:rPr kumimoji="1" lang="ja-JP" altLang="en-US" smtClean="0"/>
              <a:t>57</a:t>
            </a:fld>
            <a:endParaRPr kumimoji="1" lang="ja-JP" altLang="en-US"/>
          </a:p>
        </p:txBody>
      </p:sp>
    </p:spTree>
    <p:extLst>
      <p:ext uri="{BB962C8B-B14F-4D97-AF65-F5344CB8AC3E}">
        <p14:creationId xmlns:p14="http://schemas.microsoft.com/office/powerpoint/2010/main" val="3126382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12A9-8B69-C050-BFE3-04AC5A930DEB}"/>
            </a:ext>
          </a:extLst>
        </p:cNvPr>
        <p:cNvGrpSpPr/>
        <p:nvPr/>
      </p:nvGrpSpPr>
      <p:grpSpPr>
        <a:xfrm>
          <a:off x="0" y="0"/>
          <a:ext cx="0" cy="0"/>
          <a:chOff x="0" y="0"/>
          <a:chExt cx="0" cy="0"/>
        </a:xfrm>
      </p:grpSpPr>
      <p:sp>
        <p:nvSpPr>
          <p:cNvPr id="1921" name="正方形/長方形 1">
            <a:extLst>
              <a:ext uri="{FF2B5EF4-FFF2-40B4-BE49-F238E27FC236}">
                <a16:creationId xmlns:a16="http://schemas.microsoft.com/office/drawing/2014/main" id="{0508F971-CE9F-EBA3-1264-C32BC7DAFE4A}"/>
              </a:ext>
            </a:extLst>
          </p:cNvPr>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22" name="テキスト 636">
            <a:extLst>
              <a:ext uri="{FF2B5EF4-FFF2-40B4-BE49-F238E27FC236}">
                <a16:creationId xmlns:a16="http://schemas.microsoft.com/office/drawing/2014/main" id="{96A1FF91-E505-1DC4-21F7-22A6CBB3CFE8}"/>
              </a:ext>
            </a:extLst>
          </p:cNvPr>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昼　食　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12:00～13:00</a:t>
            </a:r>
          </a:p>
        </p:txBody>
      </p:sp>
      <p:sp>
        <p:nvSpPr>
          <p:cNvPr id="1923" name="角丸四角形 515">
            <a:extLst>
              <a:ext uri="{FF2B5EF4-FFF2-40B4-BE49-F238E27FC236}">
                <a16:creationId xmlns:a16="http://schemas.microsoft.com/office/drawing/2014/main" id="{7DC0AE91-CD39-3142-FC11-51CF900B8B7F}"/>
              </a:ext>
            </a:extLst>
          </p:cNvPr>
          <p:cNvSpPr/>
          <p:nvPr/>
        </p:nvSpPr>
        <p:spPr>
          <a:xfrm>
            <a:off x="1761894" y="1524713"/>
            <a:ext cx="8498694"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（モニタリング結果から）</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再ニーズ整理・手立ての検討</a:t>
            </a: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a:t>
            </a:r>
            <a:r>
              <a:rPr lang="en-US" altLang="ja-JP" sz="4800" b="1" dirty="0">
                <a:latin typeface="メイリオ" panose="020B0604030504040204" pitchFamily="50" charset="-128"/>
                <a:ea typeface="メイリオ" panose="020B0604030504040204" pitchFamily="50" charset="-128"/>
              </a:rPr>
              <a:t>4</a:t>
            </a:r>
            <a:r>
              <a:rPr lang="ja-JP" altLang="en-US" sz="4800" b="1" dirty="0">
                <a:latin typeface="メイリオ" panose="020B0604030504040204" pitchFamily="50" charset="-128"/>
                <a:ea typeface="メイリオ" panose="020B0604030504040204" pitchFamily="50" charset="-128"/>
              </a:rPr>
              <a:t>：０５～１５：１５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27685C3-9FA0-62E8-0A2F-966F149A1B70}"/>
              </a:ext>
            </a:extLst>
          </p:cNvPr>
          <p:cNvSpPr>
            <a:spLocks noGrp="1"/>
          </p:cNvSpPr>
          <p:nvPr>
            <p:ph type="sldNum" sz="quarter" idx="12"/>
          </p:nvPr>
        </p:nvSpPr>
        <p:spPr/>
        <p:txBody>
          <a:bodyPr/>
          <a:lstStyle/>
          <a:p>
            <a:fld id="{A91C993B-A9DA-4951-8332-1A7E62C84861}" type="slidenum">
              <a:rPr kumimoji="1" lang="ja-JP" altLang="en-US" smtClean="0"/>
              <a:t>58</a:t>
            </a:fld>
            <a:endParaRPr kumimoji="1" lang="ja-JP" altLang="en-US"/>
          </a:p>
        </p:txBody>
      </p:sp>
    </p:spTree>
    <p:extLst>
      <p:ext uri="{BB962C8B-B14F-4D97-AF65-F5344CB8AC3E}">
        <p14:creationId xmlns:p14="http://schemas.microsoft.com/office/powerpoint/2010/main" val="4217722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407D5-102D-DCB7-91CB-FB3A11E8E7FC}"/>
              </a:ext>
            </a:extLst>
          </p:cNvPr>
          <p:cNvSpPr>
            <a:spLocks noGrp="1"/>
          </p:cNvSpPr>
          <p:nvPr>
            <p:ph type="title"/>
          </p:nvPr>
        </p:nvSpPr>
        <p:spPr/>
        <p:txBody>
          <a:bodyPr/>
          <a:lstStyle/>
          <a:p>
            <a:r>
              <a:rPr kumimoji="1" lang="ja-JP" altLang="en-US" dirty="0"/>
              <a:t>サービス等利用計画の変更の必要性について</a:t>
            </a:r>
          </a:p>
        </p:txBody>
      </p:sp>
      <p:sp>
        <p:nvSpPr>
          <p:cNvPr id="3" name="コンテンツ プレースホルダー 2">
            <a:extLst>
              <a:ext uri="{FF2B5EF4-FFF2-40B4-BE49-F238E27FC236}">
                <a16:creationId xmlns:a16="http://schemas.microsoft.com/office/drawing/2014/main" id="{7CC23154-38A5-406F-20DF-57BC0FFFA855}"/>
              </a:ext>
            </a:extLst>
          </p:cNvPr>
          <p:cNvSpPr>
            <a:spLocks noGrp="1"/>
          </p:cNvSpPr>
          <p:nvPr>
            <p:ph idx="1"/>
          </p:nvPr>
        </p:nvSpPr>
        <p:spPr>
          <a:xfrm>
            <a:off x="723900" y="1965325"/>
            <a:ext cx="10515600" cy="4351338"/>
          </a:xfrm>
        </p:spPr>
        <p:txBody>
          <a:bodyPr>
            <a:normAutofit/>
          </a:bodyPr>
          <a:lstStyle/>
          <a:p>
            <a:r>
              <a:rPr lang="ja-JP" altLang="en-US" sz="3200" dirty="0"/>
              <a:t>再度ニーズを整理したうえで判断。</a:t>
            </a:r>
            <a:endParaRPr kumimoji="1" lang="en-US" altLang="ja-JP" sz="3200" dirty="0"/>
          </a:p>
          <a:p>
            <a:endParaRPr lang="en-US" altLang="ja-JP" sz="3200" dirty="0"/>
          </a:p>
          <a:p>
            <a:r>
              <a:rPr kumimoji="1" lang="ja-JP" altLang="en-US" sz="3200" dirty="0"/>
              <a:t>公的サービスを新たな追加するなどの大きな変更の必要があるか。</a:t>
            </a:r>
            <a:endParaRPr kumimoji="1" lang="en-US" altLang="ja-JP" sz="3200" dirty="0"/>
          </a:p>
          <a:p>
            <a:endParaRPr lang="en-US" altLang="ja-JP" sz="3200" dirty="0"/>
          </a:p>
          <a:p>
            <a:r>
              <a:rPr kumimoji="1" lang="ja-JP" altLang="en-US" sz="3200" dirty="0"/>
              <a:t>インフォーマルな支援の調整や、軽微な変更であれば変更の必要性無とはするが、必要な調整を行ったうえ支援を継続していくこと。</a:t>
            </a:r>
            <a:endParaRPr kumimoji="1" lang="en-US" altLang="ja-JP" sz="3200" dirty="0"/>
          </a:p>
        </p:txBody>
      </p:sp>
      <p:sp>
        <p:nvSpPr>
          <p:cNvPr id="4" name="四角形: 角を丸くする 3">
            <a:extLst>
              <a:ext uri="{FF2B5EF4-FFF2-40B4-BE49-F238E27FC236}">
                <a16:creationId xmlns:a16="http://schemas.microsoft.com/office/drawing/2014/main" id="{FFCDD785-98CC-4427-0C4F-A2317A89CC48}"/>
              </a:ext>
            </a:extLst>
          </p:cNvPr>
          <p:cNvSpPr/>
          <p:nvPr/>
        </p:nvSpPr>
        <p:spPr>
          <a:xfrm>
            <a:off x="7629993" y="1409075"/>
            <a:ext cx="4167266" cy="118422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新ニーズ整理表を使用</a:t>
            </a:r>
          </a:p>
        </p:txBody>
      </p:sp>
      <p:sp>
        <p:nvSpPr>
          <p:cNvPr id="5" name="スライド番号プレースホルダー 4">
            <a:extLst>
              <a:ext uri="{FF2B5EF4-FFF2-40B4-BE49-F238E27FC236}">
                <a16:creationId xmlns:a16="http://schemas.microsoft.com/office/drawing/2014/main" id="{5001BF59-584B-8E30-13E5-C3E08CE14257}"/>
              </a:ext>
            </a:extLst>
          </p:cNvPr>
          <p:cNvSpPr>
            <a:spLocks noGrp="1"/>
          </p:cNvSpPr>
          <p:nvPr>
            <p:ph type="sldNum" sz="quarter" idx="12"/>
          </p:nvPr>
        </p:nvSpPr>
        <p:spPr/>
        <p:txBody>
          <a:bodyPr/>
          <a:lstStyle/>
          <a:p>
            <a:fld id="{A91C993B-A9DA-4951-8332-1A7E62C84861}" type="slidenum">
              <a:rPr kumimoji="1" lang="ja-JP" altLang="en-US" smtClean="0"/>
              <a:t>59</a:t>
            </a:fld>
            <a:endParaRPr kumimoji="1" lang="ja-JP" altLang="en-US"/>
          </a:p>
        </p:txBody>
      </p:sp>
    </p:spTree>
    <p:extLst>
      <p:ext uri="{BB962C8B-B14F-4D97-AF65-F5344CB8AC3E}">
        <p14:creationId xmlns:p14="http://schemas.microsoft.com/office/powerpoint/2010/main" val="108143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3" name="コンテンツ プレースホルダー 3"/>
          <p:cNvGraphicFramePr>
            <a:graphicFrameLocks noGrp="1"/>
          </p:cNvGraphicFramePr>
          <p:nvPr>
            <p:ph idx="1"/>
            <p:extLst>
              <p:ext uri="{D42A27DB-BD31-4B8C-83A1-F6EECF244321}">
                <p14:modId xmlns:p14="http://schemas.microsoft.com/office/powerpoint/2010/main" val="3270277306"/>
              </p:ext>
            </p:extLst>
          </p:nvPr>
        </p:nvGraphicFramePr>
        <p:xfrm>
          <a:off x="221905" y="1039376"/>
          <a:ext cx="11793879" cy="4553879"/>
        </p:xfrm>
        <a:graphic>
          <a:graphicData uri="http://schemas.openxmlformats.org/drawingml/2006/table">
            <a:tbl>
              <a:tblPr firstRow="1" firstCol="1" bandRow="1">
                <a:tableStyleId>{616DA210-FB5B-4158-B5E0-FEB733F419BA}</a:tableStyleId>
              </a:tblPr>
              <a:tblGrid>
                <a:gridCol w="2071320">
                  <a:extLst>
                    <a:ext uri="{9D8B030D-6E8A-4147-A177-3AD203B41FA5}">
                      <a16:colId xmlns:a16="http://schemas.microsoft.com/office/drawing/2014/main" val="20000"/>
                    </a:ext>
                  </a:extLst>
                </a:gridCol>
                <a:gridCol w="2037663">
                  <a:extLst>
                    <a:ext uri="{9D8B030D-6E8A-4147-A177-3AD203B41FA5}">
                      <a16:colId xmlns:a16="http://schemas.microsoft.com/office/drawing/2014/main" val="436934271"/>
                    </a:ext>
                  </a:extLst>
                </a:gridCol>
                <a:gridCol w="4075326">
                  <a:extLst>
                    <a:ext uri="{9D8B030D-6E8A-4147-A177-3AD203B41FA5}">
                      <a16:colId xmlns:a16="http://schemas.microsoft.com/office/drawing/2014/main" val="500710772"/>
                    </a:ext>
                  </a:extLst>
                </a:gridCol>
                <a:gridCol w="1804785">
                  <a:extLst>
                    <a:ext uri="{9D8B030D-6E8A-4147-A177-3AD203B41FA5}">
                      <a16:colId xmlns:a16="http://schemas.microsoft.com/office/drawing/2014/main" val="20003"/>
                    </a:ext>
                  </a:extLst>
                </a:gridCol>
                <a:gridCol w="1804785">
                  <a:extLst>
                    <a:ext uri="{9D8B030D-6E8A-4147-A177-3AD203B41FA5}">
                      <a16:colId xmlns:a16="http://schemas.microsoft.com/office/drawing/2014/main" val="1340619106"/>
                    </a:ext>
                  </a:extLst>
                </a:gridCol>
              </a:tblGrid>
              <a:tr h="431696">
                <a:tc gridSpan="2">
                  <a:txBody>
                    <a:body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bg2"/>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bg2"/>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637128">
                <a:tc gridSpan="2">
                  <a:txBody>
                    <a:body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tc>
                  <a:txBody>
                    <a:body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tc>
                  <a:txBody>
                    <a:body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extLst>
                  <a:ext uri="{0D108BD9-81ED-4DB2-BD59-A6C34878D82A}">
                    <a16:rowId xmlns:a16="http://schemas.microsoft.com/office/drawing/2014/main" val="10000"/>
                  </a:ext>
                </a:extLst>
              </a:tr>
              <a:tr h="3485055">
                <a:tc>
                  <a:txBody>
                    <a:body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tc>
                <a:tc>
                  <a:txBody>
                    <a:bodyPr/>
                    <a:lstStyle/>
                    <a:p>
                      <a:pPr algn="just"/>
                      <a:r>
                        <a:rPr lang="ja-JP" altLang="en-US" sz="1400" b="0" kern="100" dirty="0">
                          <a:solidFill>
                            <a:schemeClr val="tx1"/>
                          </a:solidFill>
                          <a:effectLst/>
                          <a:latin typeface="BIZ UDゴシック" panose="020B0400000000000000" pitchFamily="49" charset="-128"/>
                          <a:ea typeface="BIZ UDゴシック" panose="020B0400000000000000" pitchFamily="49" charset="-128"/>
                        </a:rPr>
                        <a:t>現状・作成者（支援者）のおさえておきたい情報</a:t>
                      </a:r>
                      <a:endParaRPr lang="en-US" altLang="ja-JP" sz="1400" b="0" kern="100" dirty="0">
                        <a:solidFill>
                          <a:schemeClr val="tx1"/>
                        </a:solidFill>
                        <a:effectLst/>
                        <a:latin typeface="BIZ UDゴシック" panose="020B0400000000000000" pitchFamily="49" charset="-128"/>
                        <a:ea typeface="BIZ UDゴシック" panose="020B0400000000000000" pitchFamily="49" charset="-128"/>
                      </a:endParaRPr>
                    </a:p>
                    <a:p>
                      <a:pPr algn="just"/>
                      <a:endParaRPr lang="en-US" altLang="ja-JP" sz="1400" kern="100" dirty="0">
                        <a:solidFill>
                          <a:schemeClr val="tx1"/>
                        </a:solidFill>
                        <a:effectLst/>
                        <a:latin typeface="BIZ UDゴシック" panose="020B0400000000000000" pitchFamily="49" charset="-128"/>
                        <a:ea typeface="BIZ UDゴシック" panose="020B0400000000000000" pitchFamily="49" charset="-128"/>
                      </a:endParaRPr>
                    </a:p>
                    <a:p>
                      <a:pPr algn="just"/>
                      <a:endParaRPr lang="en-US" altLang="ja-JP" sz="1400" kern="100" dirty="0">
                        <a:solidFill>
                          <a:schemeClr val="tx1"/>
                        </a:solidFill>
                        <a:effectLst/>
                        <a:latin typeface="BIZ UDゴシック" panose="020B0400000000000000" pitchFamily="49" charset="-128"/>
                        <a:ea typeface="BIZ UDゴシック" panose="020B0400000000000000" pitchFamily="49" charset="-128"/>
                      </a:endParaRPr>
                    </a:p>
                    <a:p>
                      <a:pPr algn="just"/>
                      <a:endParaRPr lang="en-US" altLang="ja-JP" sz="1400" kern="100" dirty="0">
                        <a:solidFill>
                          <a:schemeClr val="tx1"/>
                        </a:solidFill>
                        <a:effectLst/>
                        <a:latin typeface="BIZ UDゴシック" panose="020B0400000000000000" pitchFamily="49" charset="-128"/>
                        <a:ea typeface="BIZ UDゴシック" panose="020B0400000000000000" pitchFamily="49" charset="-128"/>
                      </a:endParaRPr>
                    </a:p>
                    <a:p>
                      <a:pPr algn="just"/>
                      <a:r>
                        <a:rPr lang="ja-JP" altLang="en-US" sz="2000" kern="100" dirty="0">
                          <a:solidFill>
                            <a:schemeClr val="tx1"/>
                          </a:solidFill>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ポイント、大事だと思う情報・現状把握できていること。</a:t>
                      </a:r>
                      <a:endParaRPr lang="ja-JP" altLang="en-US" sz="20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tc>
                <a:tc>
                  <a:txBody>
                    <a:bodyPr/>
                    <a:lstStyle/>
                    <a:p>
                      <a:pPr algn="just"/>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solidFill>
                          <a:schemeClr val="tx1"/>
                        </a:solidFill>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chemeClr val="tx1"/>
                        </a:solidFill>
                        <a:effectLst/>
                        <a:latin typeface="メイリオ"/>
                        <a:ea typeface="メイリオ"/>
                        <a:cs typeface="Times New Roman" panose="02020603050405020304" pitchFamily="18" charset="0"/>
                      </a:endParaRPr>
                    </a:p>
                    <a:p>
                      <a:pPr algn="just"/>
                      <a:endParaRPr lang="en-US" altLang="ja-JP" sz="1600" kern="100" dirty="0">
                        <a:solidFill>
                          <a:schemeClr val="tx1"/>
                        </a:solidFill>
                        <a:effectLst/>
                        <a:latin typeface="メイリオ"/>
                        <a:ea typeface="メイリオ"/>
                        <a:cs typeface="Times New Roman" panose="02020603050405020304" pitchFamily="18" charset="0"/>
                      </a:endParaRPr>
                    </a:p>
                    <a:p>
                      <a:pPr algn="just"/>
                      <a:endParaRPr lang="en-US" altLang="ja-JP" sz="1600" kern="100" dirty="0">
                        <a:solidFill>
                          <a:schemeClr val="tx1"/>
                        </a:solidFill>
                        <a:effectLst/>
                        <a:latin typeface="メイリオ"/>
                        <a:ea typeface="メイリオ"/>
                        <a:cs typeface="Times New Roman" panose="02020603050405020304" pitchFamily="18" charset="0"/>
                      </a:endParaRPr>
                    </a:p>
                    <a:p>
                      <a:pPr algn="just"/>
                      <a:endParaRPr lang="ja-JP" sz="1600" kern="100" dirty="0">
                        <a:solidFill>
                          <a:schemeClr val="tx1"/>
                        </a:solidFill>
                        <a:effectLst/>
                        <a:latin typeface="メイリオ"/>
                        <a:ea typeface="メイリオ"/>
                        <a:cs typeface="Times New Roman" panose="02020603050405020304" pitchFamily="18" charset="0"/>
                      </a:endParaRPr>
                    </a:p>
                  </a:txBody>
                  <a:tcPr marL="78000" marR="78000" marT="0" marB="0"/>
                </a:tc>
                <a:tc>
                  <a:txBody>
                    <a:body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tc>
                <a:extLst>
                  <a:ext uri="{0D108BD9-81ED-4DB2-BD59-A6C34878D82A}">
                    <a16:rowId xmlns:a16="http://schemas.microsoft.com/office/drawing/2014/main" val="10001"/>
                  </a:ext>
                </a:extLst>
              </a:tr>
            </a:tbl>
          </a:graphicData>
        </a:graphic>
      </p:graphicFrame>
      <p:sp>
        <p:nvSpPr>
          <p:cNvPr id="1264" name="Rectangle 1"/>
          <p:cNvSpPr>
            <a:spLocks noChangeArrowheads="1"/>
          </p:cNvSpPr>
          <p:nvPr/>
        </p:nvSpPr>
        <p:spPr>
          <a:xfrm>
            <a:off x="838200" y="400893"/>
            <a:ext cx="10515599" cy="58388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chemeClr val="tx1"/>
                </a:solidFill>
                <a:effectLst/>
                <a:latin typeface="メイリオ"/>
                <a:ea typeface="メイリオ"/>
                <a:cs typeface="Times New Roman" panose="02020603050405020304" pitchFamily="18" charset="0"/>
              </a:rPr>
              <a:t>ニーズ整理</a:t>
            </a:r>
            <a:r>
              <a:rPr kumimoji="0" lang="ja-JP" altLang="en-US" sz="3200" b="1" i="0" u="none" strike="noStrike" cap="none" normalizeH="0" baseline="0" dirty="0">
                <a:ln>
                  <a:noFill/>
                </a:ln>
                <a:solidFill>
                  <a:schemeClr val="tx1"/>
                </a:solidFill>
                <a:effectLst/>
                <a:latin typeface="メイリオ"/>
                <a:ea typeface="メイリオ"/>
                <a:cs typeface="Times New Roman" panose="02020603050405020304" pitchFamily="18" charset="0"/>
              </a:rPr>
              <a:t>票の振り返り</a:t>
            </a:r>
            <a:endParaRPr kumimoji="0" lang="ja-JP" altLang="ja-JP" sz="3200" b="1" i="0" u="none" strike="noStrike" cap="none" normalizeH="0" baseline="0" dirty="0">
              <a:ln>
                <a:noFill/>
              </a:ln>
              <a:solidFill>
                <a:schemeClr val="tx1"/>
              </a:solidFill>
              <a:effectLst/>
              <a:latin typeface="メイリオ"/>
              <a:ea typeface="メイリオ"/>
            </a:endParaRPr>
          </a:p>
        </p:txBody>
      </p:sp>
      <p:sp>
        <p:nvSpPr>
          <p:cNvPr id="1265" name="テキスト ボックス 5"/>
          <p:cNvSpPr txBox="1"/>
          <p:nvPr/>
        </p:nvSpPr>
        <p:spPr>
          <a:xfrm>
            <a:off x="638174" y="5543517"/>
            <a:ext cx="10515599" cy="1014770"/>
          </a:xfrm>
          <a:prstGeom prst="rect">
            <a:avLst/>
          </a:prstGeom>
          <a:noFill/>
        </p:spPr>
        <p:txBody>
          <a:bodyPr wrap="square" rtlCol="0">
            <a:spAutoFit/>
          </a:bodyPr>
          <a:lstStyle/>
          <a:p>
            <a:endParaRPr kumimoji="1" lang="en-US" altLang="ja-JP" sz="2000" dirty="0">
              <a:latin typeface="メイリオ"/>
              <a:ea typeface="メイリオ"/>
            </a:endParaRPr>
          </a:p>
          <a:p>
            <a:r>
              <a:rPr kumimoji="1" lang="ja-JP" altLang="en-US" sz="2000" dirty="0">
                <a:latin typeface="メイリオ"/>
                <a:ea typeface="メイリオ"/>
              </a:rPr>
              <a:t>主訴（本人の口から発せられた想いや希望）から真のニーズを導きだすための、基本的な流れを丁寧に行う作業。</a:t>
            </a:r>
            <a:endParaRPr dirty="0">
              <a:latin typeface="メイリオ"/>
              <a:ea typeface="メイリオ"/>
            </a:endParaRPr>
          </a:p>
        </p:txBody>
      </p:sp>
      <p:sp>
        <p:nvSpPr>
          <p:cNvPr id="1266" name="スライド番号プレースホルダー 2"/>
          <p:cNvSpPr>
            <a:spLocks noGrp="1"/>
          </p:cNvSpPr>
          <p:nvPr>
            <p:ph type="sldNum" sz="quarter" idx="12"/>
          </p:nvPr>
        </p:nvSpPr>
        <p:spPr/>
        <p:txBody>
          <a:bodyPr/>
          <a:lstStyle/>
          <a:p>
            <a:fld id="{D57F1E4F-1CFF-5643-939E-217C01CDF565}" type="slidenum">
              <a:rPr lang="en-US" smtClean="0"/>
              <a:pPr/>
              <a:t>6</a:t>
            </a:fld>
            <a:endParaRPr lang="en-US" dirty="0"/>
          </a:p>
        </p:txBody>
      </p:sp>
      <p:cxnSp>
        <p:nvCxnSpPr>
          <p:cNvPr id="1267" name="直線コネクタ 432"/>
          <p:cNvCxnSpPr>
            <a:cxnSpLocks/>
          </p:cNvCxnSpPr>
          <p:nvPr/>
        </p:nvCxnSpPr>
        <p:spPr>
          <a:xfrm>
            <a:off x="763886" y="867624"/>
            <a:ext cx="10589912"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58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タイトル 1"/>
          <p:cNvSpPr>
            <a:spLocks noGrp="1"/>
          </p:cNvSpPr>
          <p:nvPr>
            <p:ph type="title"/>
          </p:nvPr>
        </p:nvSpPr>
        <p:spPr>
          <a:xfrm>
            <a:off x="427779" y="240308"/>
            <a:ext cx="10941836" cy="1045028"/>
          </a:xfrm>
          <a:noFill/>
        </p:spPr>
        <p:txBody>
          <a:bodyPr>
            <a:normAutofit fontScale="90000"/>
          </a:bodyPr>
          <a:lstStyle/>
          <a:p>
            <a:r>
              <a:rPr lang="ja-JP" altLang="en-US" sz="4000" b="1" dirty="0">
                <a:latin typeface="メイリオ" panose="020B0604030504040204" pitchFamily="50" charset="-128"/>
                <a:ea typeface="メイリオ" panose="020B0604030504040204" pitchFamily="50" charset="-128"/>
              </a:rPr>
              <a:t>モニタリングを通して出てきた新たなニーズ、支援課題、それに対する具体的な手立ては？</a:t>
            </a:r>
            <a:endParaRPr kumimoji="1" lang="ja-JP" altLang="en-US" sz="4000" b="1"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BB9B7575-2901-23E0-0828-D1F77A2BFA99}"/>
              </a:ext>
            </a:extLst>
          </p:cNvPr>
          <p:cNvCxnSpPr>
            <a:cxnSpLocks/>
          </p:cNvCxnSpPr>
          <p:nvPr/>
        </p:nvCxnSpPr>
        <p:spPr>
          <a:xfrm>
            <a:off x="221905" y="1166896"/>
            <a:ext cx="1114771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 name="コンテンツ プレースホルダー 3">
            <a:extLst>
              <a:ext uri="{FF2B5EF4-FFF2-40B4-BE49-F238E27FC236}">
                <a16:creationId xmlns:a16="http://schemas.microsoft.com/office/drawing/2014/main" id="{22C50C82-9DE0-B49D-1142-2FF7E4D1460F}"/>
              </a:ext>
            </a:extLst>
          </p:cNvPr>
          <p:cNvGraphicFramePr>
            <a:graphicFrameLocks/>
          </p:cNvGraphicFramePr>
          <p:nvPr/>
        </p:nvGraphicFramePr>
        <p:xfrm>
          <a:off x="221905" y="1285336"/>
          <a:ext cx="11147710" cy="5227607"/>
        </p:xfrm>
        <a:graphic>
          <a:graphicData uri="http://schemas.openxmlformats.org/drawingml/2006/table">
            <a:tbl>
              <a:tblPr firstRow="1" firstCol="1" bandRow="1"/>
              <a:tblGrid>
                <a:gridCol w="1957836">
                  <a:extLst>
                    <a:ext uri="{9D8B030D-6E8A-4147-A177-3AD203B41FA5}">
                      <a16:colId xmlns:a16="http://schemas.microsoft.com/office/drawing/2014/main" val="20000"/>
                    </a:ext>
                  </a:extLst>
                </a:gridCol>
                <a:gridCol w="1926022">
                  <a:extLst>
                    <a:ext uri="{9D8B030D-6E8A-4147-A177-3AD203B41FA5}">
                      <a16:colId xmlns:a16="http://schemas.microsoft.com/office/drawing/2014/main" val="436934271"/>
                    </a:ext>
                  </a:extLst>
                </a:gridCol>
                <a:gridCol w="2415807">
                  <a:extLst>
                    <a:ext uri="{9D8B030D-6E8A-4147-A177-3AD203B41FA5}">
                      <a16:colId xmlns:a16="http://schemas.microsoft.com/office/drawing/2014/main" val="50071077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1340619106"/>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624192">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0"/>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kern="100" dirty="0">
                          <a:solidFill>
                            <a:srgbClr val="FF0000"/>
                          </a:solidFill>
                          <a:effectLst/>
                          <a:latin typeface="BIZ UDゴシック" panose="020B0400000000000000" pitchFamily="49" charset="-128"/>
                          <a:ea typeface="BIZ UDゴシック" panose="020B0400000000000000" pitchFamily="49" charset="-128"/>
                        </a:rPr>
                        <a:t>現状</a:t>
                      </a:r>
                      <a:r>
                        <a:rPr lang="ja-JP" altLang="en-US" sz="1400" b="0" kern="100" dirty="0">
                          <a:effectLst/>
                          <a:latin typeface="BIZ UDゴシック" panose="020B0400000000000000" pitchFamily="49" charset="-128"/>
                          <a:ea typeface="BIZ UDゴシック" panose="020B0400000000000000" pitchFamily="49" charset="-128"/>
                        </a:rPr>
                        <a:t>・作成者（支援者）のおさえておきたい情報</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a:t>
                      </a:r>
                      <a:r>
                        <a:rPr lang="ja-JP" altLang="en-US" sz="2000" b="0" kern="100" dirty="0">
                          <a:solidFill>
                            <a:srgbClr val="FF0000"/>
                          </a:solidFill>
                          <a:effectLst/>
                          <a:latin typeface="BIZ UDゴシック" panose="020B0400000000000000" pitchFamily="49" charset="-128"/>
                          <a:ea typeface="BIZ UDゴシック" panose="020B0400000000000000" pitchFamily="49" charset="-128"/>
                        </a:rPr>
                        <a:t>現状把握できていること。</a:t>
                      </a:r>
                      <a:endPar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algn="just"/>
                      <a:endParaRPr lang="ja-JP" sz="16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3380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82B6-CD1D-7161-21F4-50271186C4A7}"/>
            </a:ext>
          </a:extLst>
        </p:cNvPr>
        <p:cNvGrpSpPr/>
        <p:nvPr/>
      </p:nvGrpSpPr>
      <p:grpSpPr>
        <a:xfrm>
          <a:off x="0" y="0"/>
          <a:ext cx="0" cy="0"/>
          <a:chOff x="0" y="0"/>
          <a:chExt cx="0" cy="0"/>
        </a:xfrm>
      </p:grpSpPr>
      <p:sp>
        <p:nvSpPr>
          <p:cNvPr id="1930" name="タイトル 2">
            <a:extLst>
              <a:ext uri="{FF2B5EF4-FFF2-40B4-BE49-F238E27FC236}">
                <a16:creationId xmlns:a16="http://schemas.microsoft.com/office/drawing/2014/main" id="{EA63CE2A-1E3A-5FA5-C3D2-7756893CD1FD}"/>
              </a:ext>
            </a:extLst>
          </p:cNvPr>
          <p:cNvSpPr>
            <a:spLocks noGrp="1"/>
          </p:cNvSpPr>
          <p:nvPr>
            <p:ph type="title"/>
          </p:nvPr>
        </p:nvSpPr>
        <p:spPr>
          <a:xfrm>
            <a:off x="792178" y="389985"/>
            <a:ext cx="10012679" cy="6232603"/>
          </a:xfrm>
        </p:spPr>
        <p:txBody>
          <a:bodyPr>
            <a:normAutofit/>
          </a:bodyPr>
          <a:lstStyle/>
          <a:p>
            <a:pPr algn="ctr"/>
            <a:r>
              <a:rPr lang="ja-JP" altLang="en-US" dirty="0"/>
              <a:t>ニーズ整理・手立ての検討（</a:t>
            </a:r>
            <a:r>
              <a:rPr lang="en-US" altLang="ja-JP" dirty="0"/>
              <a:t>70</a:t>
            </a:r>
            <a:r>
              <a:rPr lang="ja-JP" altLang="en-US" dirty="0"/>
              <a:t>分）　</a:t>
            </a:r>
            <a:endParaRPr lang="ja-JP" altLang="en-US" sz="3200" dirty="0">
              <a:solidFill>
                <a:srgbClr val="FF0000"/>
              </a:solidFill>
            </a:endParaRPr>
          </a:p>
          <a:p>
            <a:r>
              <a:rPr lang="ja-JP" altLang="en-US" sz="3200" dirty="0"/>
              <a:t>　　</a:t>
            </a:r>
            <a:endParaRPr lang="ja-JP" altLang="en-US" sz="3200" dirty="0">
              <a:solidFill>
                <a:schemeClr val="tx1"/>
              </a:solidFill>
            </a:endParaRPr>
          </a:p>
          <a:p>
            <a:r>
              <a:rPr lang="ja-JP" altLang="en-US" sz="3200" dirty="0"/>
              <a:t>　　◆グループで実施</a:t>
            </a:r>
            <a:br>
              <a:rPr lang="en-US" altLang="ja-JP" sz="3200" dirty="0"/>
            </a:br>
            <a:r>
              <a:rPr lang="ja-JP" altLang="en-US" sz="3200" dirty="0"/>
              <a:t>　　◆サービス等利用計画の変更について　</a:t>
            </a:r>
            <a:r>
              <a:rPr lang="en-US" altLang="ja-JP" sz="3200" dirty="0"/>
              <a:t>※</a:t>
            </a:r>
            <a:r>
              <a:rPr lang="ja-JP" altLang="en-US" sz="3200" dirty="0"/>
              <a:t>説明５分</a:t>
            </a:r>
            <a:br>
              <a:rPr lang="en-US" altLang="ja-JP" sz="3200" dirty="0"/>
            </a:br>
            <a:r>
              <a:rPr lang="ja-JP" altLang="en-US" sz="3200" dirty="0"/>
              <a:t>　　◆新たな希望や想いに対して、</a:t>
            </a:r>
            <a:r>
              <a:rPr lang="ja-JP" altLang="en-US" sz="3200" dirty="0">
                <a:solidFill>
                  <a:schemeClr val="tx1"/>
                </a:solidFill>
              </a:rPr>
              <a:t>ニーズ</a:t>
            </a:r>
            <a:r>
              <a:rPr lang="ja-JP" altLang="en-US" sz="3200" dirty="0"/>
              <a:t>を整理し</a:t>
            </a:r>
            <a:br>
              <a:rPr lang="en-US" altLang="ja-JP" sz="3200" dirty="0"/>
            </a:br>
            <a:r>
              <a:rPr lang="ja-JP" altLang="en-US" sz="3200" dirty="0"/>
              <a:t>　　　</a:t>
            </a:r>
            <a:r>
              <a:rPr lang="ja-JP" altLang="en-US" sz="3200" dirty="0">
                <a:solidFill>
                  <a:schemeClr val="tx1"/>
                </a:solidFill>
              </a:rPr>
              <a:t>手立てを検討する。</a:t>
            </a:r>
            <a:r>
              <a:rPr lang="en-US" altLang="ja-JP" sz="3200" dirty="0">
                <a:solidFill>
                  <a:schemeClr val="tx1"/>
                </a:solidFill>
              </a:rPr>
              <a:t>※</a:t>
            </a:r>
            <a:r>
              <a:rPr lang="en-US" altLang="ja-JP" sz="3200" dirty="0">
                <a:latin typeface="+mn-ea"/>
                <a:ea typeface="+mn-ea"/>
              </a:rPr>
              <a:t>40</a:t>
            </a:r>
            <a:r>
              <a:rPr lang="ja-JP" altLang="en-US" sz="3200" dirty="0">
                <a:solidFill>
                  <a:schemeClr val="tx1"/>
                </a:solidFill>
              </a:rPr>
              <a:t>分</a:t>
            </a:r>
            <a:br>
              <a:rPr lang="en-US" altLang="ja-JP" sz="3200" dirty="0">
                <a:solidFill>
                  <a:schemeClr val="tx1"/>
                </a:solidFill>
              </a:rPr>
            </a:br>
            <a:r>
              <a:rPr lang="ja-JP" altLang="en-US" sz="3200" dirty="0">
                <a:solidFill>
                  <a:schemeClr val="tx1"/>
                </a:solidFill>
              </a:rPr>
              <a:t>　　◆モニタリングの大事な視点をグループで共有する。</a:t>
            </a:r>
            <a:br>
              <a:rPr lang="en-US" altLang="ja-JP" sz="3200" dirty="0">
                <a:solidFill>
                  <a:schemeClr val="tx1"/>
                </a:solidFill>
              </a:rPr>
            </a:br>
            <a:r>
              <a:rPr lang="ja-JP" altLang="en-US" sz="3200" dirty="0">
                <a:solidFill>
                  <a:schemeClr val="tx1"/>
                </a:solidFill>
              </a:rPr>
              <a:t>　　　</a:t>
            </a:r>
            <a:r>
              <a:rPr lang="en-US" altLang="ja-JP" sz="3200" dirty="0">
                <a:solidFill>
                  <a:schemeClr val="tx1"/>
                </a:solidFill>
              </a:rPr>
              <a:t>※</a:t>
            </a:r>
            <a:r>
              <a:rPr lang="ja-JP" altLang="en-US" sz="3200" dirty="0">
                <a:solidFill>
                  <a:schemeClr val="tx1"/>
                </a:solidFill>
              </a:rPr>
              <a:t>個人ワーク５分、グループワーク１５分</a:t>
            </a:r>
            <a:br>
              <a:rPr lang="en-US" altLang="ja-JP" sz="3200" dirty="0">
                <a:solidFill>
                  <a:schemeClr val="tx1"/>
                </a:solidFill>
              </a:rPr>
            </a:br>
            <a:r>
              <a:rPr lang="ja-JP" altLang="en-US" sz="3200" dirty="0">
                <a:solidFill>
                  <a:schemeClr val="tx1"/>
                </a:solidFill>
              </a:rPr>
              <a:t>　　◆発表５分</a:t>
            </a:r>
            <a:endParaRPr lang="ja-JP" altLang="en-US" sz="3200" dirty="0"/>
          </a:p>
        </p:txBody>
      </p:sp>
      <p:cxnSp>
        <p:nvCxnSpPr>
          <p:cNvPr id="1932" name="直線コネクタ 518">
            <a:extLst>
              <a:ext uri="{FF2B5EF4-FFF2-40B4-BE49-F238E27FC236}">
                <a16:creationId xmlns:a16="http://schemas.microsoft.com/office/drawing/2014/main" id="{3B226A26-57DD-B4AA-A0E1-3237A2F117CD}"/>
              </a:ext>
            </a:extLst>
          </p:cNvPr>
          <p:cNvCxnSpPr>
            <a:cxnSpLocks/>
          </p:cNvCxnSpPr>
          <p:nvPr/>
        </p:nvCxnSpPr>
        <p:spPr>
          <a:xfrm>
            <a:off x="1406774" y="2069378"/>
            <a:ext cx="8778542"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5C685CA8-E8CC-6153-5EB9-3A2C096BB4B6}"/>
              </a:ext>
            </a:extLst>
          </p:cNvPr>
          <p:cNvSpPr>
            <a:spLocks noGrp="1"/>
          </p:cNvSpPr>
          <p:nvPr>
            <p:ph type="sldNum" sz="quarter" idx="12"/>
          </p:nvPr>
        </p:nvSpPr>
        <p:spPr/>
        <p:txBody>
          <a:bodyPr/>
          <a:lstStyle/>
          <a:p>
            <a:fld id="{A91C993B-A9DA-4951-8332-1A7E62C84861}" type="slidenum">
              <a:rPr kumimoji="1" lang="ja-JP" altLang="en-US" smtClean="0"/>
              <a:t>61</a:t>
            </a:fld>
            <a:endParaRPr kumimoji="1" lang="ja-JP" altLang="en-US"/>
          </a:p>
        </p:txBody>
      </p:sp>
    </p:spTree>
    <p:extLst>
      <p:ext uri="{BB962C8B-B14F-4D97-AF65-F5344CB8AC3E}">
        <p14:creationId xmlns:p14="http://schemas.microsoft.com/office/powerpoint/2010/main" val="804064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40"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15:15～15:25</a:t>
            </a:r>
          </a:p>
        </p:txBody>
      </p:sp>
      <p:sp>
        <p:nvSpPr>
          <p:cNvPr id="1941" name="角丸四角形 515"/>
          <p:cNvSpPr/>
          <p:nvPr/>
        </p:nvSpPr>
        <p:spPr>
          <a:xfrm>
            <a:off x="1628775" y="1524713"/>
            <a:ext cx="8329613"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終結と評価について</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２５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５５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FD48383-17AA-A989-F103-2422B104FAF0}"/>
              </a:ext>
            </a:extLst>
          </p:cNvPr>
          <p:cNvSpPr>
            <a:spLocks noGrp="1"/>
          </p:cNvSpPr>
          <p:nvPr>
            <p:ph type="sldNum" sz="quarter" idx="12"/>
          </p:nvPr>
        </p:nvSpPr>
        <p:spPr/>
        <p:txBody>
          <a:bodyPr/>
          <a:lstStyle/>
          <a:p>
            <a:fld id="{A91C993B-A9DA-4951-8332-1A7E62C84861}" type="slidenum">
              <a:rPr kumimoji="1" lang="ja-JP" altLang="en-US" smtClean="0"/>
              <a:t>62</a:t>
            </a:fld>
            <a:endParaRPr kumimoji="1" lang="ja-JP" altLang="en-US"/>
          </a:p>
        </p:txBody>
      </p:sp>
    </p:spTree>
    <p:extLst>
      <p:ext uri="{BB962C8B-B14F-4D97-AF65-F5344CB8AC3E}">
        <p14:creationId xmlns:p14="http://schemas.microsoft.com/office/powerpoint/2010/main" val="4342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スライド番号プレースホルダー 10"/>
          <p:cNvSpPr>
            <a:spLocks noGrp="1"/>
          </p:cNvSpPr>
          <p:nvPr>
            <p:ph type="sldNum" sz="quarter" idx="12"/>
          </p:nvPr>
        </p:nvSpPr>
        <p:spPr/>
        <p:txBody>
          <a:bodyPr/>
          <a:lstStyle/>
          <a:p>
            <a:fld id="{5FD889E0-CAB2-4699-909D-B9A88D47ACBE}" type="slidenum">
              <a:rPr lang="en-US" smtClean="0"/>
              <a:pPr/>
              <a:t>63</a:t>
            </a:fld>
            <a:endParaRPr lang="en-US"/>
          </a:p>
        </p:txBody>
      </p:sp>
      <p:sp>
        <p:nvSpPr>
          <p:cNvPr id="1949" name="正方形/長方形 4"/>
          <p:cNvSpPr/>
          <p:nvPr/>
        </p:nvSpPr>
        <p:spPr>
          <a:xfrm>
            <a:off x="1808163"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インテーク</a:t>
            </a:r>
          </a:p>
          <a:p>
            <a:pPr algn="ctr"/>
            <a:r>
              <a:rPr lang="en-US" altLang="ja-JP" dirty="0"/>
              <a:t>(</a:t>
            </a:r>
            <a:r>
              <a:rPr lang="ja-JP" altLang="en-US" dirty="0"/>
              <a:t>アセスメント</a:t>
            </a:r>
            <a:r>
              <a:rPr lang="en-US" altLang="ja-JP" dirty="0"/>
              <a:t>)</a:t>
            </a:r>
            <a:endParaRPr lang="ja-JP" altLang="en-US" dirty="0"/>
          </a:p>
        </p:txBody>
      </p:sp>
      <p:sp>
        <p:nvSpPr>
          <p:cNvPr id="1950" name="正方形/長方形 5"/>
          <p:cNvSpPr/>
          <p:nvPr/>
        </p:nvSpPr>
        <p:spPr>
          <a:xfrm>
            <a:off x="3653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アセスメント</a:t>
            </a:r>
            <a:endParaRPr lang="en-US" altLang="ja-JP" dirty="0"/>
          </a:p>
        </p:txBody>
      </p:sp>
      <p:sp>
        <p:nvSpPr>
          <p:cNvPr id="1951" name="正方形/長方形 6"/>
          <p:cNvSpPr/>
          <p:nvPr/>
        </p:nvSpPr>
        <p:spPr>
          <a:xfrm>
            <a:off x="5499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プランニング</a:t>
            </a:r>
            <a:endParaRPr lang="en-US" altLang="ja-JP"/>
          </a:p>
        </p:txBody>
      </p:sp>
      <p:sp>
        <p:nvSpPr>
          <p:cNvPr id="1952" name="正方形/長方形 7"/>
          <p:cNvSpPr/>
          <p:nvPr/>
        </p:nvSpPr>
        <p:spPr>
          <a:xfrm>
            <a:off x="3588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latin typeface="メイリオ" panose="020B0604030504040204" pitchFamily="50" charset="-128"/>
                <a:ea typeface="メイリオ" panose="020B0604030504040204" pitchFamily="50" charset="-128"/>
              </a:rPr>
              <a:t>サービス等</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利用</a:t>
            </a:r>
            <a:r>
              <a:rPr lang="ja-JP" altLang="en-US" sz="1400">
                <a:latin typeface="メイリオ" panose="020B0604030504040204" pitchFamily="50" charset="-128"/>
                <a:ea typeface="メイリオ" panose="020B0604030504040204" pitchFamily="50" charset="-128"/>
              </a:rPr>
              <a:t>計画案</a:t>
            </a:r>
            <a:endParaRPr lang="en-US" altLang="ja-JP" sz="1400" dirty="0">
              <a:latin typeface="メイリオ" panose="020B0604030504040204" pitchFamily="50" charset="-128"/>
              <a:ea typeface="メイリオ" panose="020B0604030504040204" pitchFamily="50" charset="-128"/>
            </a:endParaRPr>
          </a:p>
        </p:txBody>
      </p:sp>
      <p:sp>
        <p:nvSpPr>
          <p:cNvPr id="1953" name="正方形/長方形 8"/>
          <p:cNvSpPr/>
          <p:nvPr/>
        </p:nvSpPr>
        <p:spPr>
          <a:xfrm>
            <a:off x="7345123" y="3191094"/>
            <a:ext cx="1635264" cy="947838"/>
          </a:xfrm>
          <a:prstGeom prst="rect">
            <a:avLst/>
          </a:prstGeom>
          <a:solidFill>
            <a:srgbClr val="00206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モニタリング</a:t>
            </a:r>
            <a:endParaRPr lang="en-US" altLang="ja-JP"/>
          </a:p>
        </p:txBody>
      </p:sp>
      <p:sp>
        <p:nvSpPr>
          <p:cNvPr id="1954" name="正方形/長方形 9"/>
          <p:cNvSpPr/>
          <p:nvPr/>
        </p:nvSpPr>
        <p:spPr>
          <a:xfrm>
            <a:off x="9223238" y="3191094"/>
            <a:ext cx="1019845" cy="947838"/>
          </a:xfrm>
          <a:prstGeom prst="rect">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latin typeface="メイリオ"/>
                <a:ea typeface="メイリオ"/>
                <a:cs typeface="メイリオ"/>
              </a:rPr>
              <a:t>終結</a:t>
            </a:r>
            <a:endParaRPr lang="en-US" altLang="ja-JP" dirty="0">
              <a:solidFill>
                <a:schemeClr val="bg1"/>
              </a:solidFill>
              <a:latin typeface="メイリオ"/>
              <a:ea typeface="メイリオ"/>
              <a:cs typeface="メイリオ"/>
            </a:endParaRPr>
          </a:p>
        </p:txBody>
      </p:sp>
      <p:cxnSp>
        <p:nvCxnSpPr>
          <p:cNvPr id="1955" name="直線矢印コネクタ 11"/>
          <p:cNvCxnSpPr>
            <a:stCxn id="1949" idx="3"/>
            <a:endCxn id="1950" idx="1"/>
          </p:cNvCxnSpPr>
          <p:nvPr/>
        </p:nvCxnSpPr>
        <p:spPr>
          <a:xfrm>
            <a:off x="3443428"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6" name="直線矢印コネクタ 13"/>
          <p:cNvCxnSpPr>
            <a:stCxn id="1950" idx="3"/>
            <a:endCxn id="1951" idx="1"/>
          </p:cNvCxnSpPr>
          <p:nvPr/>
        </p:nvCxnSpPr>
        <p:spPr>
          <a:xfrm>
            <a:off x="5289081"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7" name="直線矢印コネクタ 15"/>
          <p:cNvCxnSpPr>
            <a:stCxn id="1951" idx="3"/>
            <a:endCxn id="1953" idx="1"/>
          </p:cNvCxnSpPr>
          <p:nvPr/>
        </p:nvCxnSpPr>
        <p:spPr>
          <a:xfrm flipV="1">
            <a:off x="7134733" y="3665014"/>
            <a:ext cx="21039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8" name="直線矢印コネクタ 17"/>
          <p:cNvCxnSpPr>
            <a:stCxn id="1953" idx="3"/>
            <a:endCxn id="1954" idx="1"/>
          </p:cNvCxnSpPr>
          <p:nvPr/>
        </p:nvCxnSpPr>
        <p:spPr>
          <a:xfrm>
            <a:off x="8980387" y="3665013"/>
            <a:ext cx="24285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9" name="カギ線コネクタ 19"/>
          <p:cNvCxnSpPr>
            <a:stCxn id="1953" idx="0"/>
            <a:endCxn id="1950" idx="0"/>
          </p:cNvCxnSpPr>
          <p:nvPr/>
        </p:nvCxnSpPr>
        <p:spPr>
          <a:xfrm rot="16200000" flipH="1" flipV="1">
            <a:off x="6315026" y="1347517"/>
            <a:ext cx="4153" cy="3691307"/>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960" name="角丸四角形 48"/>
          <p:cNvSpPr/>
          <p:nvPr/>
        </p:nvSpPr>
        <p:spPr>
          <a:xfrm>
            <a:off x="2654766" y="4019088"/>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受理</a:t>
            </a:r>
          </a:p>
        </p:txBody>
      </p:sp>
      <p:sp>
        <p:nvSpPr>
          <p:cNvPr id="1961" name="角丸四角形 49"/>
          <p:cNvSpPr/>
          <p:nvPr/>
        </p:nvSpPr>
        <p:spPr>
          <a:xfrm>
            <a:off x="6419317" y="4019088"/>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介入</a:t>
            </a:r>
          </a:p>
        </p:txBody>
      </p:sp>
      <p:sp>
        <p:nvSpPr>
          <p:cNvPr id="1962" name="正方形/長方形 50"/>
          <p:cNvSpPr/>
          <p:nvPr/>
        </p:nvSpPr>
        <p:spPr>
          <a:xfrm>
            <a:off x="6831772"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t>サービス等</a:t>
            </a:r>
            <a:endParaRPr lang="en-US" altLang="ja-JP" sz="1400"/>
          </a:p>
          <a:p>
            <a:pPr algn="ctr"/>
            <a:r>
              <a:rPr lang="ja-JP" altLang="en-US" sz="1400"/>
              <a:t>利用計画</a:t>
            </a:r>
            <a:endParaRPr lang="en-US" altLang="ja-JP" sz="1400"/>
          </a:p>
        </p:txBody>
      </p:sp>
      <p:sp>
        <p:nvSpPr>
          <p:cNvPr id="1963" name="正方形/長方形 51"/>
          <p:cNvSpPr/>
          <p:nvPr/>
        </p:nvSpPr>
        <p:spPr>
          <a:xfrm>
            <a:off x="4788604"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t>支給</a:t>
            </a:r>
            <a:endParaRPr lang="en-US" altLang="ja-JP" sz="1400"/>
          </a:p>
          <a:p>
            <a:pPr algn="ctr"/>
            <a:r>
              <a:rPr lang="ja-JP" altLang="en-US" sz="1400"/>
              <a:t>決定</a:t>
            </a:r>
            <a:endParaRPr lang="en-US" altLang="ja-JP" sz="1400"/>
          </a:p>
        </p:txBody>
      </p:sp>
      <p:cxnSp>
        <p:nvCxnSpPr>
          <p:cNvPr id="1964" name="直線コネクタ 53"/>
          <p:cNvCxnSpPr>
            <a:stCxn id="1950" idx="2"/>
          </p:cNvCxnSpPr>
          <p:nvPr/>
        </p:nvCxnSpPr>
        <p:spPr>
          <a:xfrm flipH="1">
            <a:off x="3588250"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965" name="正方形/長方形 54"/>
          <p:cNvSpPr/>
          <p:nvPr/>
        </p:nvSpPr>
        <p:spPr>
          <a:xfrm>
            <a:off x="5553487"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t>サービス</a:t>
            </a:r>
            <a:endParaRPr lang="en-US" altLang="ja-JP" sz="1400"/>
          </a:p>
          <a:p>
            <a:pPr algn="ctr"/>
            <a:r>
              <a:rPr lang="ja-JP" altLang="en-US" sz="1400"/>
              <a:t>担当者会議</a:t>
            </a:r>
            <a:endParaRPr lang="en-US" altLang="ja-JP" sz="1400"/>
          </a:p>
        </p:txBody>
      </p:sp>
      <p:cxnSp>
        <p:nvCxnSpPr>
          <p:cNvPr id="1966" name="直線コネクタ 56"/>
          <p:cNvCxnSpPr/>
          <p:nvPr/>
        </p:nvCxnSpPr>
        <p:spPr>
          <a:xfrm>
            <a:off x="7134734"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967" name="直線矢印コネクタ 58"/>
          <p:cNvCxnSpPr>
            <a:stCxn id="1952" idx="3"/>
            <a:endCxn id="1963" idx="1"/>
          </p:cNvCxnSpPr>
          <p:nvPr/>
        </p:nvCxnSpPr>
        <p:spPr>
          <a:xfrm>
            <a:off x="4676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68" name="直線矢印コネクタ 60"/>
          <p:cNvCxnSpPr>
            <a:stCxn id="1963" idx="3"/>
            <a:endCxn id="1965" idx="1"/>
          </p:cNvCxnSpPr>
          <p:nvPr/>
        </p:nvCxnSpPr>
        <p:spPr>
          <a:xfrm>
            <a:off x="5455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69" name="直線矢印コネクタ 62"/>
          <p:cNvCxnSpPr>
            <a:stCxn id="1965" idx="3"/>
            <a:endCxn id="1962" idx="1"/>
          </p:cNvCxnSpPr>
          <p:nvPr/>
        </p:nvCxnSpPr>
        <p:spPr>
          <a:xfrm>
            <a:off x="6727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70" name="角丸四角形 63"/>
          <p:cNvSpPr/>
          <p:nvPr/>
        </p:nvSpPr>
        <p:spPr>
          <a:xfrm>
            <a:off x="1813242" y="4019088"/>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受付</a:t>
            </a:r>
          </a:p>
        </p:txBody>
      </p:sp>
      <p:sp>
        <p:nvSpPr>
          <p:cNvPr id="1971" name="正方形/長方形 31"/>
          <p:cNvSpPr/>
          <p:nvPr/>
        </p:nvSpPr>
        <p:spPr>
          <a:xfrm>
            <a:off x="8146619"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t>継続サービス利用支援</a:t>
            </a:r>
          </a:p>
        </p:txBody>
      </p:sp>
      <p:cxnSp>
        <p:nvCxnSpPr>
          <p:cNvPr id="1972" name="直線コネクタ 34"/>
          <p:cNvCxnSpPr>
            <a:endCxn id="1971" idx="0"/>
          </p:cNvCxnSpPr>
          <p:nvPr/>
        </p:nvCxnSpPr>
        <p:spPr>
          <a:xfrm>
            <a:off x="8146619" y="3940965"/>
            <a:ext cx="586955"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973" name="角丸四角形 47"/>
          <p:cNvSpPr/>
          <p:nvPr/>
        </p:nvSpPr>
        <p:spPr>
          <a:xfrm>
            <a:off x="7891094" y="4019088"/>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評価</a:t>
            </a:r>
          </a:p>
        </p:txBody>
      </p:sp>
      <p:sp>
        <p:nvSpPr>
          <p:cNvPr id="1974" name="タイトル 2723"/>
          <p:cNvSpPr/>
          <p:nvPr/>
        </p:nvSpPr>
        <p:spPr>
          <a:xfrm>
            <a:off x="259919" y="208652"/>
            <a:ext cx="7886700" cy="1325563"/>
          </a:xfrm>
          <a:prstGeom prst="rect">
            <a:avLst/>
          </a:prstGeom>
        </p:spPr>
        <p:txBody>
          <a:bodyP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rgbClr val="C00000"/>
                </a:solidFill>
                <a:latin typeface="HGS創英角ｺﾞｼｯｸUB" panose="020B0900000000000000" pitchFamily="50" charset="-128"/>
                <a:ea typeface="HGS創英角ｺﾞｼｯｸUB" panose="020B0900000000000000" pitchFamily="50" charset="-128"/>
                <a:cs typeface="メイリオ"/>
              </a:rPr>
              <a:t>ケアマネジメントプロセス</a:t>
            </a:r>
            <a:br>
              <a:rPr lang="ja-JP" altLang="en-US" sz="4000" dirty="0">
                <a:solidFill>
                  <a:srgbClr val="C00000"/>
                </a:solidFill>
                <a:latin typeface="HGS創英角ｺﾞｼｯｸUB" panose="020B0900000000000000" pitchFamily="50" charset="-128"/>
                <a:ea typeface="HGS創英角ｺﾞｼｯｸUB" panose="020B0900000000000000" pitchFamily="50" charset="-128"/>
                <a:cs typeface="メイリオ"/>
              </a:rPr>
            </a:br>
            <a:r>
              <a:rPr lang="ja-JP" altLang="en-US" sz="3200" dirty="0">
                <a:solidFill>
                  <a:srgbClr val="C00000"/>
                </a:solidFill>
                <a:latin typeface="HGS創英角ｺﾞｼｯｸUB" panose="020B0900000000000000" pitchFamily="50" charset="-128"/>
                <a:ea typeface="HGS創英角ｺﾞｼｯｸUB" panose="020B0900000000000000" pitchFamily="50" charset="-128"/>
                <a:cs typeface="メイリオ"/>
              </a:rPr>
              <a:t>　サービス等利用計画作成の流れ</a:t>
            </a:r>
            <a:endParaRPr lang="ja-JP" altLang="en-US" sz="2400" dirty="0">
              <a:solidFill>
                <a:srgbClr val="C00000"/>
              </a:solidFill>
              <a:latin typeface="HGS創英角ｺﾞｼｯｸUB" panose="020B0900000000000000" pitchFamily="50" charset="-128"/>
              <a:ea typeface="HGS創英角ｺﾞｼｯｸUB" panose="020B0900000000000000" pitchFamily="50" charset="-128"/>
              <a:cs typeface="メイリオ"/>
            </a:endParaRPr>
          </a:p>
        </p:txBody>
      </p:sp>
      <p:cxnSp>
        <p:nvCxnSpPr>
          <p:cNvPr id="2" name="直線コネクタ 518">
            <a:extLst>
              <a:ext uri="{FF2B5EF4-FFF2-40B4-BE49-F238E27FC236}">
                <a16:creationId xmlns:a16="http://schemas.microsoft.com/office/drawing/2014/main" id="{559C069B-72CE-77E9-A209-4EC744878952}"/>
              </a:ext>
            </a:extLst>
          </p:cNvPr>
          <p:cNvCxnSpPr>
            <a:cxnSpLocks/>
          </p:cNvCxnSpPr>
          <p:nvPr/>
        </p:nvCxnSpPr>
        <p:spPr>
          <a:xfrm>
            <a:off x="627843" y="927269"/>
            <a:ext cx="8778542"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FC0A6B0-CE6D-D97A-1F43-0EA55526E684}"/>
              </a:ext>
            </a:extLst>
          </p:cNvPr>
          <p:cNvSpPr txBox="1"/>
          <p:nvPr/>
        </p:nvSpPr>
        <p:spPr>
          <a:xfrm>
            <a:off x="9439668" y="5487813"/>
            <a:ext cx="2362055" cy="1015663"/>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P96</a:t>
            </a:r>
            <a:r>
              <a:rPr lang="ja-JP" altLang="en-US" sz="2000" dirty="0"/>
              <a:t>～</a:t>
            </a:r>
            <a:r>
              <a:rPr lang="en-US" altLang="ja-JP" sz="2000" dirty="0"/>
              <a:t>97</a:t>
            </a:r>
          </a:p>
          <a:p>
            <a:r>
              <a:rPr lang="en-US" altLang="ja-JP" sz="2000" dirty="0"/>
              <a:t>P243</a:t>
            </a:r>
            <a:r>
              <a:rPr lang="ja-JP" altLang="en-US" sz="2000" dirty="0"/>
              <a:t>～</a:t>
            </a:r>
            <a:r>
              <a:rPr lang="en-US" altLang="ja-JP" sz="2000" dirty="0"/>
              <a:t>246</a:t>
            </a:r>
          </a:p>
        </p:txBody>
      </p:sp>
    </p:spTree>
    <p:extLst>
      <p:ext uri="{BB962C8B-B14F-4D97-AF65-F5344CB8AC3E}">
        <p14:creationId xmlns:p14="http://schemas.microsoft.com/office/powerpoint/2010/main" val="2148021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514">
            <a:extLst>
              <a:ext uri="{FF2B5EF4-FFF2-40B4-BE49-F238E27FC236}">
                <a16:creationId xmlns:a16="http://schemas.microsoft.com/office/drawing/2014/main" id="{7B2D8E5F-4561-4505-2F14-EFCDEDBFDA66}"/>
              </a:ext>
            </a:extLst>
          </p:cNvPr>
          <p:cNvCxnSpPr>
            <a:cxnSpLocks/>
          </p:cNvCxnSpPr>
          <p:nvPr/>
        </p:nvCxnSpPr>
        <p:spPr>
          <a:xfrm>
            <a:off x="211101" y="1024012"/>
            <a:ext cx="11542565"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80" name="タイトル 1"/>
          <p:cNvSpPr>
            <a:spLocks noGrp="1"/>
          </p:cNvSpPr>
          <p:nvPr>
            <p:ph type="title"/>
          </p:nvPr>
        </p:nvSpPr>
        <p:spPr>
          <a:xfrm>
            <a:off x="211101" y="82745"/>
            <a:ext cx="8704299" cy="1325563"/>
          </a:xfrm>
        </p:spPr>
        <p:txBody>
          <a:bodyPr>
            <a:normAutofit/>
          </a:bodyPr>
          <a:lstStyle/>
          <a:p>
            <a:r>
              <a:rPr lang="ja-JP" altLang="en-US" sz="4000" b="1" dirty="0">
                <a:solidFill>
                  <a:srgbClr val="C00000"/>
                </a:solidFill>
                <a:latin typeface="ＤＨＰ特太ゴシック体" panose="020B0500000000000000" pitchFamily="50" charset="-128"/>
                <a:ea typeface="ＤＨＰ特太ゴシック体" panose="020B0500000000000000" pitchFamily="50" charset="-128"/>
                <a:cs typeface="メイリオ"/>
              </a:rPr>
              <a:t>終結について</a:t>
            </a:r>
          </a:p>
        </p:txBody>
      </p:sp>
      <p:sp>
        <p:nvSpPr>
          <p:cNvPr id="1981" name="スライド番号プレースホルダー 4"/>
          <p:cNvSpPr>
            <a:spLocks noGrp="1"/>
          </p:cNvSpPr>
          <p:nvPr>
            <p:ph type="sldNum" sz="quarter" idx="12"/>
          </p:nvPr>
        </p:nvSpPr>
        <p:spPr/>
        <p:txBody>
          <a:bodyPr/>
          <a:lstStyle/>
          <a:p>
            <a:fld id="{5FD889E0-CAB2-4699-909D-B9A88D47ACBE}" type="slidenum">
              <a:rPr lang="en-US" smtClean="0"/>
              <a:pPr/>
              <a:t>64</a:t>
            </a:fld>
            <a:endParaRPr lang="en-US"/>
          </a:p>
        </p:txBody>
      </p:sp>
      <p:sp>
        <p:nvSpPr>
          <p:cNvPr id="1982" name="テキスト ボックス 3"/>
          <p:cNvSpPr txBox="1"/>
          <p:nvPr/>
        </p:nvSpPr>
        <p:spPr>
          <a:xfrm>
            <a:off x="1028700" y="1586664"/>
            <a:ext cx="10025743" cy="3696536"/>
          </a:xfrm>
          <a:prstGeom prst="rect">
            <a:avLst/>
          </a:prstGeom>
          <a:noFill/>
        </p:spPr>
        <p:txBody>
          <a:bodyPr wrap="square" rtlCol="0">
            <a:spAutoFit/>
          </a:bodyPr>
          <a:lstStyle/>
          <a:p>
            <a:r>
              <a:rPr lang="en-US" altLang="ja-JP" sz="2400" b="1" dirty="0">
                <a:latin typeface="ＭＳ Ｐゴシック" panose="020B0600070205080204" pitchFamily="50" charset="-128"/>
                <a:ea typeface="ＭＳ Ｐゴシック" panose="020B0600070205080204" pitchFamily="50" charset="-128"/>
                <a:cs typeface="メイリオ"/>
              </a:rPr>
              <a:t>【</a:t>
            </a:r>
            <a:r>
              <a:rPr lang="ja-JP" altLang="en-US" sz="2400" b="1" dirty="0">
                <a:solidFill>
                  <a:srgbClr val="FF0000"/>
                </a:solidFill>
                <a:latin typeface="ＭＳ Ｐゴシック" panose="020B0600070205080204" pitchFamily="50" charset="-128"/>
                <a:ea typeface="ＭＳ Ｐゴシック" panose="020B0600070205080204" pitchFamily="50" charset="-128"/>
                <a:cs typeface="メイリオ"/>
              </a:rPr>
              <a:t>計画相談</a:t>
            </a:r>
            <a:r>
              <a:rPr lang="ja-JP" altLang="en-US" sz="2400" b="1" dirty="0">
                <a:latin typeface="ＭＳ Ｐゴシック" panose="020B0600070205080204" pitchFamily="50" charset="-128"/>
                <a:ea typeface="ＭＳ Ｐゴシック" panose="020B0600070205080204" pitchFamily="50" charset="-128"/>
                <a:cs typeface="メイリオ"/>
              </a:rPr>
              <a:t>における終結</a:t>
            </a:r>
            <a:r>
              <a:rPr lang="en-US" altLang="ja-JP" sz="2400" b="1" dirty="0">
                <a:latin typeface="ＭＳ Ｐゴシック" panose="020B0600070205080204" pitchFamily="50" charset="-128"/>
                <a:ea typeface="ＭＳ Ｐゴシック" panose="020B0600070205080204" pitchFamily="50" charset="-128"/>
                <a:cs typeface="メイリオ"/>
              </a:rPr>
              <a:t>】</a:t>
            </a:r>
            <a:endParaRPr lang="ja-JP" altLang="en-US" sz="2400" b="1" dirty="0">
              <a:latin typeface="ＭＳ Ｐゴシック" panose="020B0600070205080204" pitchFamily="50" charset="-128"/>
              <a:ea typeface="ＭＳ Ｐゴシック" panose="020B0600070205080204" pitchFamily="50" charset="-128"/>
              <a:cs typeface="メイリオ"/>
            </a:endParaRPr>
          </a:p>
          <a:p>
            <a:r>
              <a:rPr lang="ja-JP" altLang="en-US" sz="2400" dirty="0">
                <a:latin typeface="ＭＳ Ｐゴシック" panose="020B0600070205080204" pitchFamily="50" charset="-128"/>
                <a:ea typeface="ＭＳ Ｐゴシック" panose="020B0600070205080204" pitchFamily="50" charset="-128"/>
                <a:cs typeface="メイリオ"/>
              </a:rPr>
              <a:t>　</a:t>
            </a:r>
            <a:r>
              <a:rPr lang="ja-JP" altLang="en-US" sz="2400" b="1" dirty="0">
                <a:latin typeface="ＭＳ Ｐゴシック" panose="020B0600070205080204" pitchFamily="50" charset="-128"/>
                <a:ea typeface="ＭＳ Ｐゴシック" panose="020B0600070205080204" pitchFamily="50" charset="-128"/>
                <a:cs typeface="メイリオ"/>
              </a:rPr>
              <a:t>① プランに設定したゴールが達成され、</a:t>
            </a:r>
          </a:p>
          <a:p>
            <a:r>
              <a:rPr lang="ja-JP" altLang="en-US" sz="2400" b="1" dirty="0">
                <a:latin typeface="ＭＳ Ｐゴシック" panose="020B0600070205080204" pitchFamily="50" charset="-128"/>
                <a:ea typeface="ＭＳ Ｐゴシック" panose="020B0600070205080204" pitchFamily="50" charset="-128"/>
                <a:cs typeface="メイリオ"/>
              </a:rPr>
              <a:t>　　　ゴールを更新する必要がなくなった場合。</a:t>
            </a:r>
            <a:endParaRPr lang="ja-JP" altLang="en-US" sz="2400" dirty="0">
              <a:latin typeface="ＭＳ Ｐゴシック" panose="020B0600070205080204" pitchFamily="50" charset="-128"/>
              <a:ea typeface="ＭＳ Ｐゴシック" panose="020B0600070205080204" pitchFamily="50" charset="-128"/>
              <a:cs typeface="メイリオ"/>
            </a:endParaRPr>
          </a:p>
          <a:p>
            <a:r>
              <a:rPr lang="ja-JP" altLang="en-US" sz="2400" dirty="0">
                <a:latin typeface="ＭＳ Ｐゴシック" panose="020B0600070205080204" pitchFamily="50" charset="-128"/>
                <a:ea typeface="ＭＳ Ｐゴシック" panose="020B0600070205080204" pitchFamily="50" charset="-128"/>
                <a:cs typeface="メイリオ"/>
              </a:rPr>
              <a:t>　</a:t>
            </a:r>
            <a:r>
              <a:rPr lang="ja-JP" altLang="en-US" sz="2400" b="1" dirty="0">
                <a:latin typeface="ＭＳ Ｐゴシック" panose="020B0600070205080204" pitchFamily="50" charset="-128"/>
                <a:ea typeface="ＭＳ Ｐゴシック" panose="020B0600070205080204" pitchFamily="50" charset="-128"/>
                <a:cs typeface="メイリオ"/>
              </a:rPr>
              <a:t>② 本人が希望しなくなった場合。</a:t>
            </a:r>
          </a:p>
          <a:p>
            <a:r>
              <a:rPr lang="ja-JP" altLang="en-US" sz="2400" dirty="0">
                <a:latin typeface="ＭＳ Ｐゴシック" panose="020B0600070205080204" pitchFamily="50" charset="-128"/>
                <a:ea typeface="ＭＳ Ｐゴシック" panose="020B0600070205080204" pitchFamily="50" charset="-128"/>
                <a:cs typeface="メイリオ"/>
              </a:rPr>
              <a:t>　</a:t>
            </a:r>
            <a:r>
              <a:rPr lang="ja-JP" altLang="en-US" sz="2400" b="1" dirty="0">
                <a:latin typeface="ＭＳ Ｐゴシック" panose="020B0600070205080204" pitchFamily="50" charset="-128"/>
                <a:ea typeface="ＭＳ Ｐゴシック" panose="020B0600070205080204" pitchFamily="50" charset="-128"/>
                <a:cs typeface="メイリオ"/>
              </a:rPr>
              <a:t>③ 機関としての役割を終えた場合（役割／転居・死亡等）。</a:t>
            </a:r>
          </a:p>
          <a:p>
            <a:endParaRPr lang="ja-JP" altLang="en-US" sz="2400" dirty="0">
              <a:latin typeface="ＭＳ Ｐゴシック" panose="020B0600070205080204" pitchFamily="50" charset="-128"/>
              <a:ea typeface="ＭＳ Ｐゴシック" panose="020B0600070205080204" pitchFamily="50" charset="-128"/>
              <a:cs typeface="メイリオ"/>
            </a:endParaRPr>
          </a:p>
          <a:p>
            <a:r>
              <a:rPr lang="ja-JP" altLang="en-US" sz="2400" dirty="0">
                <a:latin typeface="ＭＳ ゴシック" panose="020B0609070205080204" pitchFamily="49" charset="-128"/>
                <a:ea typeface="ＭＳ ゴシック" panose="020B0609070205080204" pitchFamily="49" charset="-128"/>
                <a:cs typeface="メイリオ"/>
              </a:rPr>
              <a:t>→ ・卒業</a:t>
            </a:r>
          </a:p>
          <a:p>
            <a:r>
              <a:rPr lang="ja-JP" altLang="en-US" sz="2400" dirty="0">
                <a:latin typeface="ＭＳ ゴシック" panose="020B0609070205080204" pitchFamily="49" charset="-128"/>
                <a:ea typeface="ＭＳ ゴシック" panose="020B0609070205080204" pitchFamily="49" charset="-128"/>
                <a:cs typeface="メイリオ"/>
              </a:rPr>
              <a:t>　 ・つないで終了</a:t>
            </a:r>
          </a:p>
          <a:p>
            <a:r>
              <a:rPr lang="ja-JP" altLang="en-US" sz="2400" dirty="0">
                <a:latin typeface="ＭＳ ゴシック" panose="020B0609070205080204" pitchFamily="49" charset="-128"/>
                <a:ea typeface="ＭＳ ゴシック" panose="020B0609070205080204" pitchFamily="49" charset="-128"/>
                <a:cs typeface="メイリオ"/>
              </a:rPr>
              <a:t> </a:t>
            </a:r>
            <a:r>
              <a:rPr lang="ja-JP" altLang="en-US" sz="2400" i="1" dirty="0">
                <a:latin typeface="ＭＳ ゴシック" panose="020B0609070205080204" pitchFamily="49" charset="-128"/>
                <a:ea typeface="ＭＳ ゴシック" panose="020B0609070205080204" pitchFamily="49" charset="-128"/>
                <a:cs typeface="メイリオ"/>
              </a:rPr>
              <a:t>（・なんとなく終結の雰囲気）</a:t>
            </a:r>
          </a:p>
          <a:p>
            <a:r>
              <a:rPr lang="ja-JP" altLang="en-US" dirty="0">
                <a:latin typeface="ＤＨＰ特太ゴシック体" panose="020B0500000000000000" pitchFamily="50" charset="-128"/>
                <a:ea typeface="ＤＨＰ特太ゴシック体" panose="020B0500000000000000" pitchFamily="50" charset="-128"/>
                <a:cs typeface="メイリオ"/>
              </a:rPr>
              <a:t>　　　 </a:t>
            </a:r>
            <a:r>
              <a:rPr lang="en-US" altLang="ja-JP" dirty="0">
                <a:latin typeface="ＤＨＰ特太ゴシック体" panose="020B0500000000000000" pitchFamily="50" charset="-128"/>
                <a:ea typeface="ＤＨＰ特太ゴシック体" panose="020B0500000000000000" pitchFamily="50" charset="-128"/>
                <a:cs typeface="メイリオ"/>
              </a:rPr>
              <a:t>※</a:t>
            </a:r>
            <a:r>
              <a:rPr lang="ja-JP" altLang="en-US" dirty="0">
                <a:latin typeface="ＤＨＰ特太ゴシック体" panose="020B0500000000000000" pitchFamily="50" charset="-128"/>
                <a:ea typeface="ＤＨＰ特太ゴシック体" panose="020B0500000000000000" pitchFamily="50" charset="-128"/>
                <a:cs typeface="メイリオ"/>
              </a:rPr>
              <a:t>相談支援として完全に終結とはなかなかしづらい。</a:t>
            </a:r>
          </a:p>
        </p:txBody>
      </p:sp>
      <p:sp>
        <p:nvSpPr>
          <p:cNvPr id="1983" name="角丸四角形 10"/>
          <p:cNvSpPr/>
          <p:nvPr/>
        </p:nvSpPr>
        <p:spPr>
          <a:xfrm>
            <a:off x="5693990" y="3736663"/>
            <a:ext cx="4796808" cy="529138"/>
          </a:xfrm>
          <a:prstGeom prst="roundRect">
            <a:avLst/>
          </a:prstGeom>
          <a:solidFill>
            <a:schemeClr val="accent4">
              <a:lumMod val="20000"/>
              <a:lumOff val="80000"/>
            </a:schemeClr>
          </a:solidFill>
          <a:ln w="66675">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a:solidFill>
                  <a:schemeClr val="tx1"/>
                </a:solidFill>
                <a:latin typeface="ＭＳ Ｐゴシック" panose="020B0600070205080204" pitchFamily="50" charset="-128"/>
                <a:ea typeface="ＭＳ Ｐゴシック" panose="020B0600070205080204" pitchFamily="50" charset="-128"/>
                <a:cs typeface="メイリオ" pitchFamily="50" charset="-128"/>
              </a:rPr>
              <a:t>「いつ</a:t>
            </a:r>
            <a:r>
              <a:rPr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rPr>
              <a:t>でもまた</a:t>
            </a:r>
            <a:r>
              <a:rPr lang="ja-JP" altLang="en-US" sz="1600">
                <a:solidFill>
                  <a:schemeClr val="tx1"/>
                </a:solidFill>
                <a:latin typeface="ＭＳ Ｐゴシック" panose="020B0600070205080204" pitchFamily="50" charset="-128"/>
                <a:ea typeface="ＭＳ Ｐゴシック" panose="020B0600070205080204" pitchFamily="50" charset="-128"/>
                <a:cs typeface="メイリオ" pitchFamily="50" charset="-128"/>
              </a:rPr>
              <a:t>来てね」というメッセージと雰囲気を。</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1984" name="角丸四角形 8"/>
          <p:cNvSpPr/>
          <p:nvPr/>
        </p:nvSpPr>
        <p:spPr>
          <a:xfrm>
            <a:off x="2848833" y="5466108"/>
            <a:ext cx="7085371" cy="1072804"/>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tx1"/>
                </a:solidFill>
                <a:latin typeface="メイリオ" pitchFamily="50" charset="-128"/>
                <a:ea typeface="メイリオ" pitchFamily="50" charset="-128"/>
                <a:cs typeface="メイリオ" pitchFamily="50" charset="-128"/>
              </a:rPr>
              <a:t>計画相談の場合、障害福祉サービス（児童福祉法のサービス）利用が終了した場合に終了に</a:t>
            </a:r>
            <a:r>
              <a:rPr lang="ja-JP" altLang="en-US" sz="1600" b="1">
                <a:solidFill>
                  <a:schemeClr val="tx1"/>
                </a:solidFill>
                <a:latin typeface="メイリオ" pitchFamily="50" charset="-128"/>
                <a:ea typeface="メイリオ" pitchFamily="50" charset="-128"/>
                <a:cs typeface="メイリオ" pitchFamily="50" charset="-128"/>
              </a:rPr>
              <a:t>なってしまいます。さて、あなたはどう考えますか？</a:t>
            </a:r>
            <a:endParaRPr lang="ja-JP" altLang="en-US" sz="1600"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13951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89F4BC1-8C88-EE3B-C929-E404A443FA0E}"/>
              </a:ext>
            </a:extLst>
          </p:cNvPr>
          <p:cNvSpPr>
            <a:spLocks noGrp="1"/>
          </p:cNvSpPr>
          <p:nvPr>
            <p:ph type="title"/>
          </p:nvPr>
        </p:nvSpPr>
        <p:spPr/>
        <p:txBody>
          <a:bodyPr/>
          <a:lstStyle/>
          <a:p>
            <a:r>
              <a:rPr lang="ja-JP" altLang="en-US" dirty="0"/>
              <a:t>終結の視点</a:t>
            </a:r>
          </a:p>
        </p:txBody>
      </p:sp>
      <p:sp>
        <p:nvSpPr>
          <p:cNvPr id="4" name="コンテンツ プレースホルダー 3">
            <a:extLst>
              <a:ext uri="{FF2B5EF4-FFF2-40B4-BE49-F238E27FC236}">
                <a16:creationId xmlns:a16="http://schemas.microsoft.com/office/drawing/2014/main" id="{3A8D4699-2359-63B4-4D09-9C0816FD7165}"/>
              </a:ext>
            </a:extLst>
          </p:cNvPr>
          <p:cNvSpPr>
            <a:spLocks noGrp="1"/>
          </p:cNvSpPr>
          <p:nvPr>
            <p:ph idx="1"/>
          </p:nvPr>
        </p:nvSpPr>
        <p:spPr/>
        <p:txBody>
          <a:bodyPr>
            <a:normAutofit/>
          </a:bodyPr>
          <a:lstStyle/>
          <a:p>
            <a:r>
              <a:rPr lang="ja-JP" altLang="en-US" dirty="0"/>
              <a:t>公的な障がい福祉サービスの必要性がなくなり、</a:t>
            </a:r>
            <a:endParaRPr lang="en-US" altLang="ja-JP" dirty="0"/>
          </a:p>
          <a:p>
            <a:pPr marL="0" indent="0">
              <a:buNone/>
            </a:pPr>
            <a:r>
              <a:rPr lang="ja-JP" altLang="en-US" dirty="0"/>
              <a:t>インフォーマルな資源の活用のみで、ご本人が望む暮らしを続けられ</a:t>
            </a:r>
            <a:endParaRPr lang="en-US" altLang="ja-JP" dirty="0"/>
          </a:p>
          <a:p>
            <a:pPr marL="0" indent="0">
              <a:buNone/>
            </a:pPr>
            <a:r>
              <a:rPr lang="ja-JP" altLang="en-US" dirty="0"/>
              <a:t>ることが確認できたたとき。</a:t>
            </a:r>
            <a:endParaRPr lang="en-US" altLang="ja-JP" dirty="0"/>
          </a:p>
          <a:p>
            <a:pPr marL="0" indent="0">
              <a:buNone/>
            </a:pPr>
            <a:endParaRPr lang="en-US" altLang="ja-JP" dirty="0"/>
          </a:p>
          <a:p>
            <a:pPr marL="0" indent="0">
              <a:buNone/>
            </a:pPr>
            <a:r>
              <a:rPr lang="ja-JP" altLang="en-US" dirty="0"/>
              <a:t>・相談支援専門員は、サービスをずっと使い続ける支援ではなく、</a:t>
            </a:r>
            <a:endParaRPr lang="en-US" altLang="ja-JP" dirty="0"/>
          </a:p>
          <a:p>
            <a:pPr marL="0" indent="0">
              <a:buNone/>
            </a:pPr>
            <a:r>
              <a:rPr lang="ja-JP" altLang="en-US" dirty="0"/>
              <a:t>終結を目指す専門性が必要です。</a:t>
            </a:r>
            <a:endParaRPr lang="en-US" altLang="ja-JP" dirty="0"/>
          </a:p>
          <a:p>
            <a:pPr marL="0" indent="0">
              <a:buNone/>
            </a:pPr>
            <a:endParaRPr lang="en-US" altLang="ja-JP" dirty="0"/>
          </a:p>
          <a:p>
            <a:pPr marL="0" indent="0">
              <a:buNone/>
            </a:pPr>
            <a:r>
              <a:rPr lang="ja-JP" altLang="en-US" dirty="0"/>
              <a:t>・ただし終結する際には途切れない相談支援姿勢が重要です。</a:t>
            </a:r>
            <a:endParaRPr lang="en-US" altLang="ja-JP" dirty="0"/>
          </a:p>
          <a:p>
            <a:pPr marL="0" indent="0">
              <a:buNone/>
            </a:pPr>
            <a:endParaRPr lang="ja-JP" altLang="en-US" dirty="0"/>
          </a:p>
        </p:txBody>
      </p:sp>
      <p:sp>
        <p:nvSpPr>
          <p:cNvPr id="2" name="スライド番号プレースホルダー 1">
            <a:extLst>
              <a:ext uri="{FF2B5EF4-FFF2-40B4-BE49-F238E27FC236}">
                <a16:creationId xmlns:a16="http://schemas.microsoft.com/office/drawing/2014/main" id="{4CAB8777-F02A-0B67-5BE8-EF1239363A24}"/>
              </a:ext>
            </a:extLst>
          </p:cNvPr>
          <p:cNvSpPr>
            <a:spLocks noGrp="1"/>
          </p:cNvSpPr>
          <p:nvPr>
            <p:ph type="sldNum" sz="quarter" idx="12"/>
          </p:nvPr>
        </p:nvSpPr>
        <p:spPr/>
        <p:txBody>
          <a:bodyPr/>
          <a:lstStyle/>
          <a:p>
            <a:fld id="{A91C993B-A9DA-4951-8332-1A7E62C84861}" type="slidenum">
              <a:rPr kumimoji="1" lang="ja-JP" altLang="en-US" smtClean="0"/>
              <a:t>65</a:t>
            </a:fld>
            <a:endParaRPr kumimoji="1" lang="ja-JP" altLang="en-US"/>
          </a:p>
        </p:txBody>
      </p:sp>
    </p:spTree>
    <p:extLst>
      <p:ext uri="{BB962C8B-B14F-4D97-AF65-F5344CB8AC3E}">
        <p14:creationId xmlns:p14="http://schemas.microsoft.com/office/powerpoint/2010/main" val="1389137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タイトル 1"/>
          <p:cNvSpPr>
            <a:spLocks noGrp="1"/>
          </p:cNvSpPr>
          <p:nvPr>
            <p:ph type="title"/>
          </p:nvPr>
        </p:nvSpPr>
        <p:spPr>
          <a:xfrm>
            <a:off x="1034874" y="246185"/>
            <a:ext cx="9144000" cy="931985"/>
          </a:xfrm>
        </p:spPr>
        <p:txBody>
          <a:bodyPr>
            <a:normAutofit/>
          </a:bodyPr>
          <a:lstStyle/>
          <a:p>
            <a:r>
              <a:rPr lang="ja-JP" altLang="en-US" sz="4000" b="1" dirty="0">
                <a:latin typeface="メイリオ" panose="020B0604030504040204" pitchFamily="50" charset="-128"/>
                <a:ea typeface="メイリオ" panose="020B0604030504040204" pitchFamily="50" charset="-128"/>
              </a:rPr>
              <a:t>◆終結と評価に関する演習</a:t>
            </a:r>
          </a:p>
        </p:txBody>
      </p:sp>
      <p:sp>
        <p:nvSpPr>
          <p:cNvPr id="1993" name="コンテンツ プレースホルダー 2"/>
          <p:cNvSpPr>
            <a:spLocks noGrp="1"/>
          </p:cNvSpPr>
          <p:nvPr>
            <p:ph idx="1"/>
          </p:nvPr>
        </p:nvSpPr>
        <p:spPr>
          <a:xfrm>
            <a:off x="653144" y="1178170"/>
            <a:ext cx="10940142" cy="4740031"/>
          </a:xfrm>
          <a:ln w="28575">
            <a:solidFill>
              <a:schemeClr val="tx1"/>
            </a:solidFill>
          </a:ln>
        </p:spPr>
        <p:txBody>
          <a:bodyPr anchor="ctr">
            <a:noAutofit/>
          </a:bodyPr>
          <a:lstStyle/>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計画相談</a:t>
            </a:r>
            <a:r>
              <a:rPr lang="ja-JP" altLang="en-US" sz="3600" dirty="0">
                <a:latin typeface="メイリオ" panose="020B0604030504040204" pitchFamily="50" charset="-128"/>
                <a:ea typeface="メイリオ" panose="020B0604030504040204" pitchFamily="50" charset="-128"/>
              </a:rPr>
              <a:t>における終結について考えましょう。</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（ワークシートを使います。）</a:t>
            </a:r>
            <a:endParaRPr lang="en-US" altLang="ja-JP" sz="3600" dirty="0">
              <a:latin typeface="メイリオ" panose="020B0604030504040204" pitchFamily="50" charset="-128"/>
              <a:ea typeface="メイリオ" panose="020B0604030504040204" pitchFamily="50" charset="-128"/>
            </a:endParaRPr>
          </a:p>
          <a:p>
            <a:pPr marL="0" indent="0">
              <a:buNone/>
            </a:pP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①　個人ワーク　（</a:t>
            </a:r>
            <a:r>
              <a:rPr lang="en-US" altLang="ja-JP" sz="3600" dirty="0">
                <a:latin typeface="メイリオ" panose="020B0604030504040204" pitchFamily="50" charset="-128"/>
                <a:ea typeface="メイリオ" panose="020B0604030504040204" pitchFamily="50" charset="-128"/>
              </a:rPr>
              <a:t>5</a:t>
            </a:r>
            <a:r>
              <a:rPr lang="ja-JP" altLang="en-US" sz="3600" dirty="0">
                <a:latin typeface="メイリオ" panose="020B0604030504040204" pitchFamily="50" charset="-128"/>
                <a:ea typeface="メイリオ" panose="020B0604030504040204" pitchFamily="50" charset="-128"/>
              </a:rPr>
              <a:t>分）</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②　グループ協議　</a:t>
            </a:r>
            <a:r>
              <a:rPr lang="en-US" altLang="ja-JP" sz="3600" dirty="0">
                <a:latin typeface="メイリオ" panose="020B0604030504040204" pitchFamily="50" charset="-128"/>
                <a:ea typeface="メイリオ" panose="020B0604030504040204" pitchFamily="50" charset="-128"/>
              </a:rPr>
              <a:t>(15</a:t>
            </a:r>
            <a:r>
              <a:rPr lang="ja-JP" altLang="en-US" sz="3600" dirty="0">
                <a:latin typeface="メイリオ" panose="020B0604030504040204" pitchFamily="50" charset="-128"/>
                <a:ea typeface="メイリオ" panose="020B0604030504040204" pitchFamily="50" charset="-128"/>
              </a:rPr>
              <a:t>分</a:t>
            </a:r>
            <a:r>
              <a:rPr lang="en-US" altLang="ja-JP" sz="3600" dirty="0">
                <a:latin typeface="メイリオ" panose="020B0604030504040204" pitchFamily="50" charset="-128"/>
                <a:ea typeface="メイリオ" panose="020B0604030504040204" pitchFamily="50" charset="-128"/>
              </a:rPr>
              <a:t>)</a:t>
            </a:r>
          </a:p>
          <a:p>
            <a:pPr marL="0" indent="0">
              <a:buNone/>
            </a:pPr>
            <a:r>
              <a:rPr lang="ja-JP" altLang="en-US" sz="3600" dirty="0">
                <a:latin typeface="メイリオ" panose="020B0604030504040204" pitchFamily="50" charset="-128"/>
                <a:ea typeface="メイリオ" panose="020B0604030504040204" pitchFamily="50" charset="-128"/>
              </a:rPr>
              <a:t>　②　発表　　　　※２グループ（５分）</a:t>
            </a:r>
          </a:p>
        </p:txBody>
      </p:sp>
      <p:sp>
        <p:nvSpPr>
          <p:cNvPr id="2" name="スライド番号プレースホルダー 1">
            <a:extLst>
              <a:ext uri="{FF2B5EF4-FFF2-40B4-BE49-F238E27FC236}">
                <a16:creationId xmlns:a16="http://schemas.microsoft.com/office/drawing/2014/main" id="{80154707-F785-1818-C135-AD6D984C89FD}"/>
              </a:ext>
            </a:extLst>
          </p:cNvPr>
          <p:cNvSpPr>
            <a:spLocks noGrp="1"/>
          </p:cNvSpPr>
          <p:nvPr>
            <p:ph type="sldNum" sz="quarter" idx="12"/>
          </p:nvPr>
        </p:nvSpPr>
        <p:spPr/>
        <p:txBody>
          <a:bodyPr/>
          <a:lstStyle/>
          <a:p>
            <a:fld id="{A91C993B-A9DA-4951-8332-1A7E62C84861}" type="slidenum">
              <a:rPr kumimoji="1" lang="ja-JP" altLang="en-US" smtClean="0"/>
              <a:t>66</a:t>
            </a:fld>
            <a:endParaRPr kumimoji="1" lang="ja-JP" altLang="en-US"/>
          </a:p>
        </p:txBody>
      </p:sp>
    </p:spTree>
    <p:extLst>
      <p:ext uri="{BB962C8B-B14F-4D97-AF65-F5344CB8AC3E}">
        <p14:creationId xmlns:p14="http://schemas.microsoft.com/office/powerpoint/2010/main" val="2158923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2000"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15:15～15:25</a:t>
            </a:r>
          </a:p>
        </p:txBody>
      </p:sp>
      <p:sp>
        <p:nvSpPr>
          <p:cNvPr id="2001" name="角丸四角形 515"/>
          <p:cNvSpPr/>
          <p:nvPr/>
        </p:nvSpPr>
        <p:spPr>
          <a:xfrm>
            <a:off x="1828800" y="1524713"/>
            <a:ext cx="8029575"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演習３日間の振り返り</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５５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１６</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３５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CBAD70C-87BB-4069-CF21-8ABE0883A88F}"/>
              </a:ext>
            </a:extLst>
          </p:cNvPr>
          <p:cNvSpPr>
            <a:spLocks noGrp="1"/>
          </p:cNvSpPr>
          <p:nvPr>
            <p:ph type="sldNum" sz="quarter" idx="12"/>
          </p:nvPr>
        </p:nvSpPr>
        <p:spPr/>
        <p:txBody>
          <a:bodyPr/>
          <a:lstStyle/>
          <a:p>
            <a:fld id="{A91C993B-A9DA-4951-8332-1A7E62C84861}" type="slidenum">
              <a:rPr kumimoji="1" lang="ja-JP" altLang="en-US" smtClean="0"/>
              <a:t>67</a:t>
            </a:fld>
            <a:endParaRPr kumimoji="1" lang="ja-JP" altLang="en-US"/>
          </a:p>
        </p:txBody>
      </p:sp>
    </p:spTree>
    <p:extLst>
      <p:ext uri="{BB962C8B-B14F-4D97-AF65-F5344CB8AC3E}">
        <p14:creationId xmlns:p14="http://schemas.microsoft.com/office/powerpoint/2010/main" val="460065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タイトル 1"/>
          <p:cNvSpPr>
            <a:spLocks noGrp="1"/>
          </p:cNvSpPr>
          <p:nvPr>
            <p:ph type="title"/>
          </p:nvPr>
        </p:nvSpPr>
        <p:spPr/>
        <p:txBody>
          <a:bodyPr>
            <a:normAutofit/>
          </a:bodyPr>
          <a:lstStyle/>
          <a:p>
            <a:r>
              <a:rPr kumimoji="1" lang="ja-JP" altLang="en-US" sz="2800" dirty="0">
                <a:latin typeface="メイリオ"/>
                <a:ea typeface="メイリオ"/>
                <a:cs typeface="メイリオ"/>
              </a:rPr>
              <a:t>ケアマネジメントプロセス</a:t>
            </a:r>
            <a:br>
              <a:rPr kumimoji="1" lang="ja-JP" altLang="en-US" sz="2800" dirty="0">
                <a:latin typeface="メイリオ"/>
                <a:ea typeface="メイリオ"/>
                <a:cs typeface="メイリオ"/>
              </a:rPr>
            </a:br>
            <a:r>
              <a:rPr lang="ja-JP" altLang="en-US" sz="1600" dirty="0">
                <a:latin typeface="メイリオ"/>
                <a:ea typeface="メイリオ"/>
                <a:cs typeface="メイリオ"/>
              </a:rPr>
              <a:t>サービス等利用計画作成事務の流れ</a:t>
            </a:r>
            <a:endParaRPr kumimoji="1" lang="ja-JP" altLang="en-US" sz="1600" dirty="0">
              <a:latin typeface="メイリオ"/>
              <a:ea typeface="メイリオ"/>
              <a:cs typeface="メイリオ"/>
            </a:endParaRPr>
          </a:p>
        </p:txBody>
      </p:sp>
      <p:sp>
        <p:nvSpPr>
          <p:cNvPr id="2053" name="スライド番号プレースホルダー 10"/>
          <p:cNvSpPr>
            <a:spLocks noGrp="1"/>
          </p:cNvSpPr>
          <p:nvPr>
            <p:ph type="sldNum" sz="quarter" idx="12"/>
          </p:nvPr>
        </p:nvSpPr>
        <p:spPr/>
        <p:txBody>
          <a:bodyPr/>
          <a:lstStyle/>
          <a:p>
            <a:endParaRPr lang="en-US" dirty="0"/>
          </a:p>
        </p:txBody>
      </p:sp>
      <p:grpSp>
        <p:nvGrpSpPr>
          <p:cNvPr id="2054" name="グループ化 12"/>
          <p:cNvGrpSpPr/>
          <p:nvPr/>
        </p:nvGrpSpPr>
        <p:grpSpPr>
          <a:xfrm>
            <a:off x="472720" y="2592790"/>
            <a:ext cx="11246559" cy="2314116"/>
            <a:chOff x="284163" y="3191093"/>
            <a:chExt cx="8434919" cy="2314116"/>
          </a:xfrm>
        </p:grpSpPr>
        <p:sp>
          <p:nvSpPr>
            <p:cNvPr id="2055" name="正方形/長方形 4"/>
            <p:cNvSpPr/>
            <p:nvPr/>
          </p:nvSpPr>
          <p:spPr>
            <a:xfrm>
              <a:off x="284163"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2056" name="正方形/長方形 5"/>
            <p:cNvSpPr/>
            <p:nvPr/>
          </p:nvSpPr>
          <p:spPr>
            <a:xfrm>
              <a:off x="2129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2057" name="正方形/長方形 6"/>
            <p:cNvSpPr/>
            <p:nvPr/>
          </p:nvSpPr>
          <p:spPr>
            <a:xfrm>
              <a:off x="3975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2058"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2059" name="正方形/長方形 8"/>
            <p:cNvSpPr/>
            <p:nvPr/>
          </p:nvSpPr>
          <p:spPr>
            <a:xfrm>
              <a:off x="5821123" y="3191094"/>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2060" name="正方形/長方形 9"/>
            <p:cNvSpPr/>
            <p:nvPr/>
          </p:nvSpPr>
          <p:spPr>
            <a:xfrm>
              <a:off x="7699237" y="3191094"/>
              <a:ext cx="1019845"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2061" name="直線矢印コネクタ 11"/>
            <p:cNvCxnSpPr>
              <a:stCxn id="2055" idx="3"/>
              <a:endCxn id="2056" idx="1"/>
            </p:cNvCxnSpPr>
            <p:nvPr/>
          </p:nvCxnSpPr>
          <p:spPr>
            <a:xfrm>
              <a:off x="1919427"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2" name="直線矢印コネクタ 13"/>
            <p:cNvCxnSpPr>
              <a:stCxn id="2056" idx="3"/>
              <a:endCxn id="2057" idx="1"/>
            </p:cNvCxnSpPr>
            <p:nvPr/>
          </p:nvCxnSpPr>
          <p:spPr>
            <a:xfrm>
              <a:off x="3765080"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3" name="直線矢印コネクタ 15"/>
            <p:cNvCxnSpPr>
              <a:stCxn id="2057" idx="3"/>
              <a:endCxn id="2059" idx="1"/>
            </p:cNvCxnSpPr>
            <p:nvPr/>
          </p:nvCxnSpPr>
          <p:spPr>
            <a:xfrm flipV="1">
              <a:off x="5610733" y="3665013"/>
              <a:ext cx="21039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4" name="直線矢印コネクタ 17"/>
            <p:cNvCxnSpPr>
              <a:stCxn id="2059" idx="3"/>
              <a:endCxn id="2060" idx="1"/>
            </p:cNvCxnSpPr>
            <p:nvPr/>
          </p:nvCxnSpPr>
          <p:spPr>
            <a:xfrm>
              <a:off x="7456387" y="3665013"/>
              <a:ext cx="24285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5" name="カギ線コネクタ 19"/>
            <p:cNvCxnSpPr>
              <a:cxnSpLocks/>
              <a:stCxn id="2059" idx="0"/>
              <a:endCxn id="2056" idx="0"/>
            </p:cNvCxnSpPr>
            <p:nvPr/>
          </p:nvCxnSpPr>
          <p:spPr>
            <a:xfrm rot="16200000" flipH="1" flipV="1">
              <a:off x="4791025" y="1347516"/>
              <a:ext cx="4153" cy="3691307"/>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066"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2067" name="角丸四角形 49"/>
            <p:cNvSpPr/>
            <p:nvPr/>
          </p:nvSpPr>
          <p:spPr>
            <a:xfrm>
              <a:off x="4895317"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2068"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2069"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2070" name="直線コネクタ 53"/>
            <p:cNvCxnSpPr>
              <a:stCxn id="2056" idx="2"/>
            </p:cNvCxnSpPr>
            <p:nvPr/>
          </p:nvCxnSpPr>
          <p:spPr>
            <a:xfrm flipH="1">
              <a:off x="2064249"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71"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担当者会議</a:t>
              </a:r>
              <a:endParaRPr kumimoji="1" lang="en-US" altLang="ja-JP" sz="1400" dirty="0">
                <a:latin typeface="メイリオ"/>
                <a:ea typeface="メイリオ"/>
                <a:cs typeface="メイリオ"/>
              </a:endParaRPr>
            </a:p>
          </p:txBody>
        </p:sp>
        <p:cxnSp>
          <p:nvCxnSpPr>
            <p:cNvPr id="2072" name="直線コネクタ 56"/>
            <p:cNvCxnSpPr/>
            <p:nvPr/>
          </p:nvCxnSpPr>
          <p:spPr>
            <a:xfrm>
              <a:off x="5610733"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073" name="直線矢印コネクタ 58"/>
            <p:cNvCxnSpPr>
              <a:stCxn id="2058" idx="3"/>
              <a:endCxn id="2069" idx="1"/>
            </p:cNvCxnSpPr>
            <p:nvPr/>
          </p:nvCxnSpPr>
          <p:spPr>
            <a:xfrm>
              <a:off x="3152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74" name="直線矢印コネクタ 60"/>
            <p:cNvCxnSpPr>
              <a:stCxn id="2069" idx="3"/>
              <a:endCxn id="2071" idx="1"/>
            </p:cNvCxnSpPr>
            <p:nvPr/>
          </p:nvCxnSpPr>
          <p:spPr>
            <a:xfrm>
              <a:off x="3931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75" name="直線矢印コネクタ 62"/>
            <p:cNvCxnSpPr>
              <a:stCxn id="2071" idx="3"/>
              <a:endCxn id="2068" idx="1"/>
            </p:cNvCxnSpPr>
            <p:nvPr/>
          </p:nvCxnSpPr>
          <p:spPr>
            <a:xfrm>
              <a:off x="5203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76"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2077"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2078" name="直線コネクタ 34"/>
            <p:cNvCxnSpPr>
              <a:endCxn id="2077" idx="0"/>
            </p:cNvCxnSpPr>
            <p:nvPr/>
          </p:nvCxnSpPr>
          <p:spPr>
            <a:xfrm>
              <a:off x="6622618" y="3940965"/>
              <a:ext cx="586955"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79"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grpSp>
      <p:sp>
        <p:nvSpPr>
          <p:cNvPr id="2080" name="右大かっこ 18"/>
          <p:cNvSpPr/>
          <p:nvPr/>
        </p:nvSpPr>
        <p:spPr>
          <a:xfrm rot="5400000">
            <a:off x="2735989" y="3062139"/>
            <a:ext cx="332801" cy="4860662"/>
          </a:xfrm>
          <a:prstGeom prst="rightBracket">
            <a:avLst/>
          </a:prstGeom>
          <a:ln w="1143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81" name="右大かっこ 35"/>
          <p:cNvSpPr/>
          <p:nvPr/>
        </p:nvSpPr>
        <p:spPr>
          <a:xfrm rot="5400000">
            <a:off x="8423943" y="2367665"/>
            <a:ext cx="333741" cy="6250664"/>
          </a:xfrm>
          <a:prstGeom prst="rightBracket">
            <a:avLst/>
          </a:prstGeom>
          <a:ln w="1143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82" name="テキスト ボックス 20"/>
          <p:cNvSpPr txBox="1"/>
          <p:nvPr/>
        </p:nvSpPr>
        <p:spPr>
          <a:xfrm>
            <a:off x="1260938" y="5757766"/>
            <a:ext cx="4140200" cy="583883"/>
          </a:xfrm>
          <a:prstGeom prst="rect">
            <a:avLst/>
          </a:prstGeom>
          <a:noFill/>
        </p:spPr>
        <p:txBody>
          <a:bodyPr wrap="square" rtlCol="0">
            <a:spAutoFit/>
          </a:bodyPr>
          <a:lstStyle/>
          <a:p>
            <a:r>
              <a:rPr kumimoji="1" lang="ja-JP" altLang="en-US" sz="3200" b="1" dirty="0"/>
              <a:t>演習１～２日目</a:t>
            </a:r>
          </a:p>
        </p:txBody>
      </p:sp>
      <p:sp>
        <p:nvSpPr>
          <p:cNvPr id="2083" name="テキスト ボックス 37"/>
          <p:cNvSpPr txBox="1"/>
          <p:nvPr/>
        </p:nvSpPr>
        <p:spPr>
          <a:xfrm>
            <a:off x="7432305" y="5757766"/>
            <a:ext cx="3056901" cy="583883"/>
          </a:xfrm>
          <a:prstGeom prst="rect">
            <a:avLst/>
          </a:prstGeom>
          <a:noFill/>
        </p:spPr>
        <p:txBody>
          <a:bodyPr wrap="square" rtlCol="0">
            <a:spAutoFit/>
          </a:bodyPr>
          <a:lstStyle/>
          <a:p>
            <a:r>
              <a:rPr kumimoji="1" lang="ja-JP" altLang="en-US" sz="3200" b="1" dirty="0"/>
              <a:t>演習２～３日目</a:t>
            </a:r>
          </a:p>
        </p:txBody>
      </p:sp>
    </p:spTree>
    <p:extLst>
      <p:ext uri="{BB962C8B-B14F-4D97-AF65-F5344CB8AC3E}">
        <p14:creationId xmlns:p14="http://schemas.microsoft.com/office/powerpoint/2010/main" val="2877923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 name="テキスト ボックス 1"/>
          <p:cNvSpPr txBox="1"/>
          <p:nvPr/>
        </p:nvSpPr>
        <p:spPr>
          <a:xfrm>
            <a:off x="896512" y="394394"/>
            <a:ext cx="10457288" cy="6001643"/>
          </a:xfrm>
          <a:prstGeom prst="rect">
            <a:avLst/>
          </a:prstGeom>
          <a:noFill/>
        </p:spPr>
        <p:txBody>
          <a:bodyPr wrap="square" rtlCol="0">
            <a:spAutoFit/>
          </a:bodyPr>
          <a:lstStyle/>
          <a:p>
            <a:pPr defTabSz="342900"/>
            <a:r>
              <a:rPr kumimoji="1" lang="ja-JP" altLang="en-US" sz="3600" dirty="0">
                <a:solidFill>
                  <a:prstClr val="black"/>
                </a:solidFill>
                <a:latin typeface="HG丸ｺﾞｼｯｸM-PRO" panose="020F0600000000000000" pitchFamily="50" charset="-128"/>
                <a:ea typeface="HG丸ｺﾞｼｯｸM-PRO" panose="020F0600000000000000" pitchFamily="50" charset="-128"/>
              </a:rPr>
              <a:t>相談支援の基本姿勢</a:t>
            </a:r>
            <a:endParaRPr kumimoji="1"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defTabSz="342900"/>
            <a:endParaRPr kumimoji="1"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1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支援者として、忘れてはいけないことは</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本人主体</a:t>
            </a:r>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であること</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lang="ja-JP" altLang="en-US" sz="2800" dirty="0">
                <a:solidFill>
                  <a:prstClr val="black"/>
                </a:solidFill>
                <a:latin typeface="HG丸ｺﾞｼｯｸM-PRO" panose="020F0600000000000000" pitchFamily="50" charset="-128"/>
                <a:ea typeface="HG丸ｺﾞｼｯｸM-PRO" panose="020F0600000000000000" pitchFamily="50" charset="-128"/>
              </a:rPr>
              <a:t>　</a:t>
            </a:r>
            <a:r>
              <a:rPr lang="ja-JP" altLang="en-US" sz="2800" dirty="0">
                <a:solidFill>
                  <a:srgbClr val="FF0000"/>
                </a:solidFill>
                <a:latin typeface="HG丸ｺﾞｼｯｸM-PRO" panose="020F0600000000000000" pitchFamily="50" charset="-128"/>
                <a:ea typeface="HG丸ｺﾞｼｯｸM-PRO" panose="020F0600000000000000" pitchFamily="50" charset="-128"/>
              </a:rPr>
              <a:t>意思</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決定支援</a:t>
            </a:r>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が重要。</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☆障害福祉サービス等の提供に係る意思決定支援ガイドライン（厚労省）</a:t>
            </a:r>
            <a:r>
              <a:rPr kumimoji="1" lang="en-US" altLang="ja-JP" sz="24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テキスト</a:t>
            </a:r>
            <a:r>
              <a:rPr kumimoji="1" lang="en-US" altLang="ja-JP" sz="2400" dirty="0">
                <a:solidFill>
                  <a:prstClr val="black"/>
                </a:solidFill>
                <a:latin typeface="HG丸ｺﾞｼｯｸM-PRO" panose="020F0600000000000000" pitchFamily="50" charset="-128"/>
                <a:ea typeface="HG丸ｺﾞｼｯｸM-PRO" panose="020F0600000000000000" pitchFamily="50" charset="-128"/>
              </a:rPr>
              <a:t>P288</a:t>
            </a: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参照</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☆障がい者福祉施設・事業所における障がいのある利用者の意思決定事例集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（福島県知的障害福祉協会　人権・倫理委員会）</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☆現場で活かせる意思決定支援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（日本知的障害者福祉協会）</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37" name="スライド番号プレースホルダー 2"/>
          <p:cNvSpPr>
            <a:spLocks noGrp="1"/>
          </p:cNvSpPr>
          <p:nvPr>
            <p:ph type="sldNum" sz="quarter" idx="12"/>
          </p:nvPr>
        </p:nvSpPr>
        <p:spPr/>
        <p:txBody>
          <a:bodyPr/>
          <a:lstStyle/>
          <a:p>
            <a:fld id="{D57F1E4F-1CFF-5643-939E-217C01CDF565}" type="slidenum">
              <a:rPr lang="en-US" smtClean="0"/>
              <a:pPr/>
              <a:t>69</a:t>
            </a:fld>
            <a:endParaRPr lang="en-US" dirty="0"/>
          </a:p>
        </p:txBody>
      </p:sp>
      <p:sp>
        <p:nvSpPr>
          <p:cNvPr id="2" name="テキスト ボックス 1">
            <a:extLst>
              <a:ext uri="{FF2B5EF4-FFF2-40B4-BE49-F238E27FC236}">
                <a16:creationId xmlns:a16="http://schemas.microsoft.com/office/drawing/2014/main" id="{2978076A-26D1-4BCD-9CF1-3A0943992555}"/>
              </a:ext>
            </a:extLst>
          </p:cNvPr>
          <p:cNvSpPr txBox="1"/>
          <p:nvPr/>
        </p:nvSpPr>
        <p:spPr>
          <a:xfrm>
            <a:off x="9439668" y="5487813"/>
            <a:ext cx="2362055" cy="1015663"/>
          </a:xfrm>
          <a:prstGeom prst="rect">
            <a:avLst/>
          </a:prstGeom>
          <a:noFill/>
        </p:spPr>
        <p:txBody>
          <a:bodyPr wrap="square" rtlCol="0">
            <a:spAutoFit/>
          </a:bodyPr>
          <a:lstStyle/>
          <a:p>
            <a:r>
              <a:rPr kumimoji="1" lang="ja-JP" altLang="en-US" sz="2000" dirty="0"/>
              <a:t>（参考）研修テキスト</a:t>
            </a:r>
            <a:endParaRPr lang="en-US" altLang="ja-JP" sz="2000" dirty="0"/>
          </a:p>
          <a:p>
            <a:r>
              <a:rPr lang="en-US" altLang="ja-JP" sz="2000" dirty="0"/>
              <a:t>P51</a:t>
            </a:r>
            <a:r>
              <a:rPr lang="ja-JP" altLang="en-US" sz="2000" dirty="0"/>
              <a:t>～</a:t>
            </a:r>
            <a:r>
              <a:rPr lang="en-US" altLang="ja-JP" sz="2000" dirty="0"/>
              <a:t>57</a:t>
            </a:r>
          </a:p>
          <a:p>
            <a:r>
              <a:rPr lang="en-US" altLang="ja-JP" sz="2000" dirty="0"/>
              <a:t>P288</a:t>
            </a:r>
          </a:p>
        </p:txBody>
      </p:sp>
    </p:spTree>
    <p:extLst>
      <p:ext uri="{BB962C8B-B14F-4D97-AF65-F5344CB8AC3E}">
        <p14:creationId xmlns:p14="http://schemas.microsoft.com/office/powerpoint/2010/main" val="37334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 name="タイトル 3"/>
          <p:cNvSpPr>
            <a:spLocks noGrp="1"/>
          </p:cNvSpPr>
          <p:nvPr>
            <p:ph type="title"/>
          </p:nvPr>
        </p:nvSpPr>
        <p:spPr>
          <a:xfrm>
            <a:off x="708152" y="84710"/>
            <a:ext cx="10515600" cy="1325563"/>
          </a:xfrm>
        </p:spPr>
        <p:txBody>
          <a:bodyPr>
            <a:normAutofit/>
          </a:bodyPr>
          <a:lstStyle/>
          <a:p>
            <a:r>
              <a:rPr kumimoji="1" lang="ja-JP" altLang="en-US" sz="3200" b="1" u="none" dirty="0">
                <a:latin typeface="メイリオ"/>
                <a:ea typeface="メイリオ"/>
                <a:cs typeface="メイリオ"/>
              </a:rPr>
              <a:t>ニーズ整理の留意点</a:t>
            </a:r>
            <a:endParaRPr b="1" u="none">
              <a:latin typeface="メイリオ"/>
              <a:ea typeface="メイリオ"/>
            </a:endParaRPr>
          </a:p>
        </p:txBody>
      </p:sp>
      <p:sp>
        <p:nvSpPr>
          <p:cNvPr id="1275" name="スライド番号プレースホルダー 4"/>
          <p:cNvSpPr>
            <a:spLocks noGrp="1"/>
          </p:cNvSpPr>
          <p:nvPr>
            <p:ph type="sldNum" sz="quarter" idx="12"/>
          </p:nvPr>
        </p:nvSpPr>
        <p:spPr/>
        <p:txBody>
          <a:bodyPr/>
          <a:lstStyle/>
          <a:p>
            <a:r>
              <a:rPr lang="en-US" altLang="ja-JP" dirty="0"/>
              <a:t>7</a:t>
            </a:r>
            <a:endParaRPr lang="en-US" dirty="0"/>
          </a:p>
        </p:txBody>
      </p:sp>
      <p:sp>
        <p:nvSpPr>
          <p:cNvPr id="1276" name="テキスト ボックス 1"/>
          <p:cNvSpPr txBox="1"/>
          <p:nvPr/>
        </p:nvSpPr>
        <p:spPr>
          <a:xfrm>
            <a:off x="817796" y="1280324"/>
            <a:ext cx="11432116" cy="1938099"/>
          </a:xfrm>
          <a:prstGeom prst="rect">
            <a:avLst/>
          </a:prstGeom>
          <a:noFill/>
        </p:spPr>
        <p:txBody>
          <a:bodyPr wrap="square" rtlCol="0">
            <a:spAutoFit/>
          </a:bodyPr>
          <a:lstStyle/>
          <a:p>
            <a:r>
              <a:rPr kumimoji="1" lang="en-US" altLang="ja-JP" sz="2400" u="sng" dirty="0">
                <a:latin typeface="メイリオ"/>
                <a:ea typeface="メイリオ"/>
                <a:cs typeface="+mn-lt"/>
              </a:rPr>
              <a:t>① </a:t>
            </a:r>
            <a:r>
              <a:rPr kumimoji="1" lang="ja-JP" altLang="en-US" sz="2400" u="sng" dirty="0">
                <a:latin typeface="メイリオ"/>
                <a:ea typeface="メイリオ"/>
                <a:cs typeface="+mn-lt"/>
              </a:rPr>
              <a:t>「見立て」ができるようになろう。</a:t>
            </a:r>
            <a:endParaRPr kumimoji="1" lang="en-US" altLang="ja-JP" sz="2400" u="sng" dirty="0">
              <a:latin typeface="メイリオ"/>
              <a:ea typeface="メイリオ"/>
              <a:cs typeface="+mn-lt"/>
            </a:endParaRPr>
          </a:p>
          <a:p>
            <a:r>
              <a:rPr kumimoji="1" lang="ja-JP" altLang="en-US" sz="2400" dirty="0">
                <a:latin typeface="メイリオ"/>
                <a:ea typeface="メイリオ"/>
                <a:cs typeface="+mn-lt"/>
              </a:rPr>
              <a:t>　</a:t>
            </a:r>
            <a:r>
              <a:rPr kumimoji="1" lang="ja-JP" altLang="en-US" sz="2400" b="1" dirty="0">
                <a:solidFill>
                  <a:srgbClr val="FF0000"/>
                </a:solidFill>
                <a:latin typeface="メイリオ"/>
                <a:ea typeface="メイリオ"/>
                <a:cs typeface="+mn-lt"/>
              </a:rPr>
              <a:t>支援者自身</a:t>
            </a:r>
            <a:r>
              <a:rPr kumimoji="1" lang="ja-JP" altLang="en-US" sz="2400" dirty="0">
                <a:latin typeface="メイリオ"/>
                <a:ea typeface="メイリオ"/>
                <a:cs typeface="+mn-lt"/>
              </a:rPr>
              <a:t>が</a:t>
            </a:r>
            <a:endParaRPr>
              <a:latin typeface="メイリオ"/>
              <a:ea typeface="メイリオ"/>
            </a:endParaRPr>
          </a:p>
          <a:p>
            <a:r>
              <a:rPr kumimoji="1" lang="ja-JP" altLang="en-US" sz="2400" dirty="0">
                <a:latin typeface="メイリオ"/>
                <a:ea typeface="メイリオ"/>
                <a:cs typeface="+mn-lt"/>
              </a:rPr>
              <a:t>　　</a:t>
            </a:r>
            <a:r>
              <a:rPr kumimoji="1" lang="en-US" altLang="ja-JP" sz="2400" dirty="0">
                <a:latin typeface="メイリオ"/>
                <a:ea typeface="メイリオ"/>
                <a:cs typeface="+mn-lt"/>
              </a:rPr>
              <a:t>a.</a:t>
            </a:r>
            <a:r>
              <a:rPr kumimoji="1" lang="ja-JP" altLang="en-US" sz="2400" dirty="0">
                <a:latin typeface="メイリオ"/>
                <a:ea typeface="メイリオ"/>
                <a:cs typeface="+mn-lt"/>
              </a:rPr>
              <a:t>どのような情報を得て、</a:t>
            </a:r>
            <a:endParaRPr>
              <a:latin typeface="メイリオ"/>
              <a:ea typeface="メイリオ"/>
            </a:endParaRPr>
          </a:p>
          <a:p>
            <a:r>
              <a:rPr kumimoji="1" lang="ja-JP" altLang="en-US" sz="2400" dirty="0">
                <a:latin typeface="メイリオ"/>
                <a:ea typeface="メイリオ"/>
                <a:cs typeface="+mn-lt"/>
              </a:rPr>
              <a:t>　　</a:t>
            </a:r>
            <a:r>
              <a:rPr kumimoji="1" lang="en-US" altLang="ja-JP" sz="2400" dirty="0">
                <a:latin typeface="メイリオ"/>
                <a:ea typeface="メイリオ"/>
                <a:cs typeface="+mn-lt"/>
              </a:rPr>
              <a:t>b.</a:t>
            </a:r>
            <a:r>
              <a:rPr kumimoji="1" lang="ja-JP" altLang="en-US" sz="2400" dirty="0">
                <a:latin typeface="メイリオ"/>
                <a:ea typeface="メイリオ"/>
                <a:cs typeface="+mn-lt"/>
              </a:rPr>
              <a:t>どのような解釈をし、</a:t>
            </a:r>
            <a:endParaRPr>
              <a:latin typeface="メイリオ"/>
              <a:ea typeface="メイリオ"/>
            </a:endParaRPr>
          </a:p>
          <a:p>
            <a:r>
              <a:rPr kumimoji="1" lang="ja-JP" altLang="en-US" sz="2400" dirty="0">
                <a:latin typeface="メイリオ"/>
                <a:ea typeface="メイリオ"/>
                <a:cs typeface="+mn-lt"/>
              </a:rPr>
              <a:t>　　</a:t>
            </a:r>
            <a:r>
              <a:rPr kumimoji="1" lang="en-US" altLang="ja-JP" sz="2400" dirty="0">
                <a:latin typeface="メイリオ"/>
                <a:ea typeface="メイリオ"/>
                <a:cs typeface="+mn-lt"/>
              </a:rPr>
              <a:t>c.</a:t>
            </a:r>
            <a:r>
              <a:rPr kumimoji="1" lang="ja-JP" altLang="en-US" sz="2400" dirty="0">
                <a:latin typeface="メイリオ"/>
                <a:ea typeface="メイリオ"/>
                <a:cs typeface="+mn-lt"/>
              </a:rPr>
              <a:t>どのような方針をたてるか。</a:t>
            </a:r>
            <a:endParaRPr kumimoji="1" lang="en-US" altLang="ja-JP" sz="2400" dirty="0">
              <a:latin typeface="メイリオ"/>
              <a:ea typeface="メイリオ"/>
              <a:cs typeface="+mn-lt"/>
            </a:endParaRPr>
          </a:p>
        </p:txBody>
      </p:sp>
      <p:sp>
        <p:nvSpPr>
          <p:cNvPr id="1277" name="テキスト ボックス 14"/>
          <p:cNvSpPr txBox="1"/>
          <p:nvPr/>
        </p:nvSpPr>
        <p:spPr>
          <a:xfrm>
            <a:off x="821720" y="3299185"/>
            <a:ext cx="8069736" cy="1568768"/>
          </a:xfrm>
          <a:prstGeom prst="rect">
            <a:avLst/>
          </a:prstGeom>
          <a:noFill/>
        </p:spPr>
        <p:txBody>
          <a:bodyPr wrap="square" rtlCol="0">
            <a:spAutoFit/>
          </a:bodyPr>
          <a:lstStyle/>
          <a:p>
            <a:r>
              <a:rPr kumimoji="1" lang="en-US" altLang="ja-JP" sz="2400" u="sng" dirty="0">
                <a:latin typeface="メイリオ"/>
                <a:ea typeface="メイリオ"/>
                <a:cs typeface="メイリオ"/>
              </a:rPr>
              <a:t>② </a:t>
            </a:r>
            <a:r>
              <a:rPr kumimoji="1" lang="ja-JP" altLang="en-US" sz="2400" u="sng" dirty="0">
                <a:latin typeface="メイリオ"/>
                <a:ea typeface="メイリオ"/>
                <a:cs typeface="メイリオ"/>
              </a:rPr>
              <a:t>アタマの中を整理できるようになろう。</a:t>
            </a:r>
            <a:endParaRPr kumimoji="1" lang="en-US" altLang="ja-JP" sz="2400" u="sng" dirty="0">
              <a:latin typeface="メイリオ"/>
              <a:ea typeface="メイリオ"/>
              <a:cs typeface="メイリオ"/>
            </a:endParaRPr>
          </a:p>
          <a:p>
            <a:r>
              <a:rPr kumimoji="1" lang="ja-JP" altLang="en-US" sz="2400" dirty="0">
                <a:latin typeface="メイリオ"/>
                <a:ea typeface="メイリオ"/>
                <a:cs typeface="メイリオ"/>
              </a:rPr>
              <a:t>　・事実　　　</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本人の意思、客観的事実</a:t>
            </a:r>
            <a:endParaRPr kumimoji="1" lang="en-US" altLang="ja-JP" sz="2400" dirty="0">
              <a:latin typeface="メイリオ"/>
              <a:ea typeface="メイリオ"/>
              <a:cs typeface="メイリオ"/>
            </a:endParaRPr>
          </a:p>
          <a:p>
            <a:r>
              <a:rPr kumimoji="1" lang="ja-JP" altLang="en-US" sz="2400" dirty="0">
                <a:latin typeface="メイリオ"/>
                <a:ea typeface="メイリオ"/>
                <a:cs typeface="メイリオ"/>
              </a:rPr>
              <a:t>　・自分の考え</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自分の解釈</a:t>
            </a:r>
            <a:endParaRPr kumimoji="1" lang="en-US" altLang="ja-JP" sz="2400" dirty="0">
              <a:latin typeface="メイリオ"/>
              <a:ea typeface="メイリオ"/>
              <a:cs typeface="メイリオ"/>
            </a:endParaRPr>
          </a:p>
          <a:p>
            <a:r>
              <a:rPr kumimoji="1" lang="ja-JP" altLang="en-US" sz="2400" dirty="0">
                <a:latin typeface="メイリオ"/>
                <a:ea typeface="メイリオ"/>
                <a:cs typeface="メイリオ"/>
              </a:rPr>
              <a:t>　　　　　　　</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自分の支援方針</a:t>
            </a:r>
            <a:endParaRPr kumimoji="1" lang="en-US" altLang="ja-JP" sz="2400" dirty="0">
              <a:latin typeface="メイリオ"/>
              <a:ea typeface="メイリオ"/>
              <a:cs typeface="メイリオ"/>
            </a:endParaRPr>
          </a:p>
        </p:txBody>
      </p:sp>
      <p:sp>
        <p:nvSpPr>
          <p:cNvPr id="1278" name="テキスト ボックス 15"/>
          <p:cNvSpPr txBox="1"/>
          <p:nvPr/>
        </p:nvSpPr>
        <p:spPr>
          <a:xfrm>
            <a:off x="833221" y="4895804"/>
            <a:ext cx="11432116" cy="1199436"/>
          </a:xfrm>
          <a:prstGeom prst="rect">
            <a:avLst/>
          </a:prstGeom>
          <a:noFill/>
        </p:spPr>
        <p:txBody>
          <a:bodyPr wrap="square" rtlCol="0">
            <a:spAutoFit/>
          </a:bodyPr>
          <a:lstStyle/>
          <a:p>
            <a:r>
              <a:rPr kumimoji="1" lang="en-US" altLang="ja-JP" sz="2400" u="sng" dirty="0">
                <a:latin typeface="メイリオ"/>
                <a:ea typeface="メイリオ"/>
                <a:cs typeface="+mn-lt"/>
              </a:rPr>
              <a:t>③ </a:t>
            </a:r>
            <a:r>
              <a:rPr kumimoji="1" lang="ja-JP" altLang="en-US" sz="2400" u="sng" dirty="0">
                <a:latin typeface="メイリオ"/>
                <a:ea typeface="メイリオ"/>
                <a:cs typeface="+mn-lt"/>
              </a:rPr>
              <a:t>「手だて（プランニング）」は一旦置いておこう。</a:t>
            </a:r>
            <a:endParaRPr kumimoji="1" lang="en-US" altLang="ja-JP" sz="2400" u="sng" dirty="0">
              <a:latin typeface="メイリオ"/>
              <a:ea typeface="メイリオ"/>
              <a:cs typeface="+mn-lt"/>
            </a:endParaRPr>
          </a:p>
          <a:p>
            <a:r>
              <a:rPr kumimoji="1" lang="ja-JP" altLang="en-US" sz="2400" dirty="0">
                <a:latin typeface="メイリオ"/>
                <a:ea typeface="メイリオ"/>
                <a:cs typeface="+mn-lt"/>
              </a:rPr>
              <a:t>　</a:t>
            </a:r>
            <a:r>
              <a:rPr kumimoji="1" lang="ja-JP" altLang="en-US" sz="2400" b="1" dirty="0">
                <a:solidFill>
                  <a:srgbClr val="FF0000"/>
                </a:solidFill>
                <a:latin typeface="メイリオ"/>
                <a:ea typeface="メイリオ"/>
                <a:cs typeface="+mn-lt"/>
              </a:rPr>
              <a:t>本人の言葉・本人の（深めた）理解から始める。</a:t>
            </a:r>
            <a:endParaRPr b="1">
              <a:latin typeface="メイリオ"/>
              <a:ea typeface="メイリオ"/>
            </a:endParaRPr>
          </a:p>
          <a:p>
            <a:r>
              <a:rPr kumimoji="1" lang="ja-JP" altLang="en-US" sz="2400" b="1" dirty="0">
                <a:solidFill>
                  <a:srgbClr val="FF0000"/>
                </a:solidFill>
                <a:latin typeface="メイリオ"/>
                <a:ea typeface="メイリオ"/>
                <a:cs typeface="+mn-lt"/>
              </a:rPr>
              <a:t>　対応から入らない。</a:t>
            </a:r>
            <a:endParaRPr kumimoji="1" lang="en-US" altLang="ja-JP" sz="2400" b="1" dirty="0">
              <a:solidFill>
                <a:srgbClr val="FF0000"/>
              </a:solidFill>
              <a:latin typeface="メイリオ"/>
              <a:ea typeface="メイリオ"/>
              <a:cs typeface="+mn-lt"/>
            </a:endParaRPr>
          </a:p>
        </p:txBody>
      </p:sp>
      <p:sp>
        <p:nvSpPr>
          <p:cNvPr id="1279" name="角丸四角形 2"/>
          <p:cNvSpPr/>
          <p:nvPr/>
        </p:nvSpPr>
        <p:spPr>
          <a:xfrm>
            <a:off x="8302118" y="1086442"/>
            <a:ext cx="3360163" cy="21723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000" dirty="0">
                <a:latin typeface="メイリオ"/>
                <a:ea typeface="メイリオ"/>
                <a:cs typeface="メイリオ"/>
              </a:rPr>
              <a:t>普段自分のアタマの中で、同時並行処理していることを</a:t>
            </a:r>
            <a:r>
              <a:rPr kumimoji="1" lang="en-US" altLang="ja-JP" sz="2000" dirty="0">
                <a:latin typeface="メイリオ"/>
                <a:ea typeface="メイリオ"/>
                <a:cs typeface="メイリオ"/>
              </a:rPr>
              <a:t>…</a:t>
            </a:r>
            <a:r>
              <a:rPr kumimoji="1" lang="ja-JP" altLang="en-US" sz="2000" dirty="0">
                <a:latin typeface="メイリオ"/>
                <a:ea typeface="メイリオ"/>
                <a:cs typeface="メイリオ"/>
              </a:rPr>
              <a:t>ニーズ整理表を用いて可視化し、整理する</a:t>
            </a:r>
          </a:p>
        </p:txBody>
      </p:sp>
      <p:cxnSp>
        <p:nvCxnSpPr>
          <p:cNvPr id="1280" name="直線コネクタ 433"/>
          <p:cNvCxnSpPr>
            <a:cxnSpLocks/>
          </p:cNvCxnSpPr>
          <p:nvPr/>
        </p:nvCxnSpPr>
        <p:spPr>
          <a:xfrm>
            <a:off x="457200" y="952500"/>
            <a:ext cx="11026648"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092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8" name="コンテンツ プレースホルダー 9"/>
          <p:cNvPicPr>
            <a:picLocks noGrp="1" noChangeAspect="1"/>
          </p:cNvPicPr>
          <p:nvPr>
            <p:ph sz="half" idx="1"/>
          </p:nvPr>
        </p:nvPicPr>
        <p:blipFill>
          <a:blip r:embed="rId3"/>
          <a:srcRect t="8084"/>
          <a:stretch>
            <a:fillRect/>
          </a:stretch>
        </p:blipFill>
        <p:spPr>
          <a:xfrm>
            <a:off x="621555" y="1274617"/>
            <a:ext cx="10781552" cy="4911029"/>
          </a:xfrm>
          <a:prstGeom prst="rect">
            <a:avLst/>
          </a:prstGeom>
        </p:spPr>
      </p:pic>
      <p:sp>
        <p:nvSpPr>
          <p:cNvPr id="2019" name="テキスト ボックス 1"/>
          <p:cNvSpPr txBox="1"/>
          <p:nvPr/>
        </p:nvSpPr>
        <p:spPr>
          <a:xfrm>
            <a:off x="6618671" y="6303001"/>
            <a:ext cx="4784436" cy="369332"/>
          </a:xfrm>
          <a:prstGeom prst="rect">
            <a:avLst/>
          </a:prstGeom>
          <a:noFill/>
        </p:spPr>
        <p:txBody>
          <a:bodyPr wrap="square" rtlCol="0">
            <a:spAutoFit/>
          </a:bodyPr>
          <a:lstStyle/>
          <a:p>
            <a:r>
              <a:rPr kumimoji="1" lang="ja-JP" altLang="en-US" dirty="0"/>
              <a:t>駒澤大学　佐藤光正氏資料より</a:t>
            </a:r>
          </a:p>
        </p:txBody>
      </p:sp>
      <p:sp>
        <p:nvSpPr>
          <p:cNvPr id="2020" name="テキスト ボックス 2"/>
          <p:cNvSpPr txBox="1"/>
          <p:nvPr/>
        </p:nvSpPr>
        <p:spPr>
          <a:xfrm>
            <a:off x="1256145" y="695597"/>
            <a:ext cx="3786909" cy="461665"/>
          </a:xfrm>
          <a:prstGeom prst="rect">
            <a:avLst/>
          </a:prstGeom>
          <a:noFill/>
          <a:ln w="88900">
            <a:solidFill>
              <a:srgbClr val="FF0000"/>
            </a:solidFill>
          </a:ln>
        </p:spPr>
        <p:txBody>
          <a:bodyPr wrap="square" rtlCol="0">
            <a:spAutoFit/>
          </a:bodyPr>
          <a:lstStyle/>
          <a:p>
            <a:r>
              <a:rPr kumimoji="1" lang="ja-JP" altLang="en-US" sz="2400" dirty="0"/>
              <a:t>「人」優先の理解</a:t>
            </a:r>
          </a:p>
        </p:txBody>
      </p:sp>
      <p:sp>
        <p:nvSpPr>
          <p:cNvPr id="2021" name="スライド番号プレースホルダー 3"/>
          <p:cNvSpPr>
            <a:spLocks noGrp="1"/>
          </p:cNvSpPr>
          <p:nvPr>
            <p:ph type="sldNum" sz="quarter" idx="12"/>
          </p:nvPr>
        </p:nvSpPr>
        <p:spPr/>
        <p:txBody>
          <a:bodyPr/>
          <a:lstStyle/>
          <a:p>
            <a:fld id="{6FF9F0C5-380F-41C2-899A-BAC0F0927E16}" type="slidenum">
              <a:rPr lang="en-US" smtClean="0"/>
              <a:t>70</a:t>
            </a:fld>
            <a:endParaRPr lang="en-US" dirty="0"/>
          </a:p>
        </p:txBody>
      </p:sp>
      <p:sp>
        <p:nvSpPr>
          <p:cNvPr id="2" name="テキスト ボックス 1">
            <a:extLst>
              <a:ext uri="{FF2B5EF4-FFF2-40B4-BE49-F238E27FC236}">
                <a16:creationId xmlns:a16="http://schemas.microsoft.com/office/drawing/2014/main" id="{498B2EF2-C53F-DB5C-1A80-1272660988AD}"/>
              </a:ext>
            </a:extLst>
          </p:cNvPr>
          <p:cNvSpPr txBox="1"/>
          <p:nvPr/>
        </p:nvSpPr>
        <p:spPr>
          <a:xfrm>
            <a:off x="838200" y="5523249"/>
            <a:ext cx="2362055" cy="707886"/>
          </a:xfrm>
          <a:prstGeom prst="rect">
            <a:avLst/>
          </a:prstGeom>
          <a:noFill/>
        </p:spPr>
        <p:txBody>
          <a:bodyPr wrap="square" rtlCol="0">
            <a:spAutoFit/>
          </a:bodyPr>
          <a:lstStyle/>
          <a:p>
            <a:r>
              <a:rPr kumimoji="1" lang="ja-JP" altLang="en-US" sz="2000" dirty="0"/>
              <a:t>（参考）研修テキスト</a:t>
            </a:r>
            <a:endParaRPr lang="en-US" altLang="ja-JP" sz="2000" dirty="0"/>
          </a:p>
          <a:p>
            <a:r>
              <a:rPr lang="en-US" altLang="ja-JP" sz="2000" dirty="0"/>
              <a:t>P37</a:t>
            </a:r>
            <a:r>
              <a:rPr lang="ja-JP" altLang="en-US" sz="2000" dirty="0"/>
              <a:t>～</a:t>
            </a:r>
            <a:r>
              <a:rPr lang="en-US" altLang="ja-JP" sz="2000" dirty="0"/>
              <a:t>41</a:t>
            </a:r>
          </a:p>
        </p:txBody>
      </p:sp>
    </p:spTree>
    <p:extLst>
      <p:ext uri="{BB962C8B-B14F-4D97-AF65-F5344CB8AC3E}">
        <p14:creationId xmlns:p14="http://schemas.microsoft.com/office/powerpoint/2010/main" val="2644764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 name="タイトル 1"/>
          <p:cNvSpPr>
            <a:spLocks noGrp="1"/>
          </p:cNvSpPr>
          <p:nvPr>
            <p:ph type="ctrTitle"/>
          </p:nvPr>
        </p:nvSpPr>
        <p:spPr>
          <a:xfrm>
            <a:off x="484632" y="385489"/>
            <a:ext cx="10433871" cy="596900"/>
          </a:xfrm>
        </p:spPr>
        <p:txBody>
          <a:bodyPr>
            <a:noAutofit/>
          </a:bodyPr>
          <a:lstStyle/>
          <a:p>
            <a:r>
              <a:rPr lang="ja-JP" altLang="en-US" sz="3600" b="1" dirty="0">
                <a:latin typeface="HG丸ｺﾞｼｯｸM-PRO" panose="020F0600000000000000" pitchFamily="50" charset="-128"/>
                <a:ea typeface="HG丸ｺﾞｼｯｸM-PRO" panose="020F0600000000000000" pitchFamily="50" charset="-128"/>
              </a:rPr>
              <a:t>　</a:t>
            </a:r>
            <a:r>
              <a:rPr lang="ja-JP" altLang="en-US" sz="4000" b="1" dirty="0">
                <a:latin typeface="HG丸ｺﾞｼｯｸM-PRO" panose="020F0600000000000000" pitchFamily="50" charset="-128"/>
                <a:ea typeface="HG丸ｺﾞｼｯｸM-PRO" panose="020F0600000000000000" pitchFamily="50" charset="-128"/>
              </a:rPr>
              <a:t>相談支援</a:t>
            </a:r>
            <a:r>
              <a:rPr lang="ja-JP" altLang="en-US" sz="4000" dirty="0">
                <a:latin typeface="HG丸ｺﾞｼｯｸM-PRO" panose="020F0600000000000000" pitchFamily="50" charset="-128"/>
                <a:ea typeface="HG丸ｺﾞｼｯｸM-PRO" panose="020F0600000000000000" pitchFamily="50" charset="-128"/>
              </a:rPr>
              <a:t>専門員</a:t>
            </a:r>
            <a:r>
              <a:rPr lang="ja-JP" altLang="en-US" sz="4000" b="1" dirty="0">
                <a:latin typeface="HG丸ｺﾞｼｯｸM-PRO" panose="020F0600000000000000" pitchFamily="50" charset="-128"/>
                <a:ea typeface="HG丸ｺﾞｼｯｸM-PRO" panose="020F0600000000000000" pitchFamily="50" charset="-128"/>
              </a:rPr>
              <a:t>とは</a:t>
            </a:r>
          </a:p>
        </p:txBody>
      </p:sp>
      <p:sp>
        <p:nvSpPr>
          <p:cNvPr id="2044" name="正方形/長方形 7"/>
          <p:cNvSpPr/>
          <p:nvPr/>
        </p:nvSpPr>
        <p:spPr>
          <a:xfrm>
            <a:off x="484632" y="1490837"/>
            <a:ext cx="10624997"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・本人の地域生活を支える名脇役。</a:t>
            </a:r>
            <a:endParaRPr kumimoji="0" lang="en-US" altLang="ja-JP"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・主役は本人。</a:t>
            </a:r>
            <a:endParaRPr kumimoji="0" lang="en-US" altLang="ja-JP"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045" name="正方形/長方形 58"/>
          <p:cNvSpPr/>
          <p:nvPr/>
        </p:nvSpPr>
        <p:spPr>
          <a:xfrm>
            <a:off x="940840" y="2759124"/>
            <a:ext cx="10344645"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障がいを</a:t>
            </a:r>
            <a:r>
              <a:rPr kumimoji="0" lang="ja-JP" altLang="en-US"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持った方が地域で生活したい！</a:t>
            </a:r>
            <a:endParaRPr kumimoji="0" lang="en-US" altLang="ja-JP"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こんな暮らしがしたい！主人公は？相談員は？</a:t>
            </a:r>
            <a:endParaRPr kumimoji="0" lang="en-US" altLang="ja-JP"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046" name="正方形/長方形 2"/>
          <p:cNvSpPr/>
          <p:nvPr/>
        </p:nvSpPr>
        <p:spPr>
          <a:xfrm>
            <a:off x="249539" y="4574327"/>
            <a:ext cx="11727248" cy="193899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意思決定支援（本人）と相談支援専門員との関係性では、</a:t>
            </a:r>
            <a:r>
              <a:rPr kumimoji="0" lang="ja-JP" altLang="ja-JP" sz="2400" b="0" i="0" u="sng"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支援者（相談支援専門員）も意思を決定する環境の一部</a:t>
            </a:r>
            <a:r>
              <a:rPr kumimoji="0" lang="ja-JP" altLang="ja-JP" sz="2400" b="0" i="0" u="none"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かつ重要なものであり、支援は意思決定と分離せず、本人が選択可能なものとして意思決定過程に取り込んでおくべきものととらえておく必要がある</a:t>
            </a:r>
            <a:r>
              <a:rPr kumimoji="0" lang="ja-JP" altLang="en-US" sz="2400" b="0" i="0" u="none"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kumimoji="0" lang="ja-JP"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大正大学　人間学部社会福祉学科</a:t>
            </a:r>
            <a:r>
              <a:rPr kumimoji="0"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　</a:t>
            </a:r>
            <a:r>
              <a:rPr kumimoji="0" lang="ja-JP"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教授　沖倉智美　</a:t>
            </a:r>
            <a:r>
              <a:rPr kumimoji="0"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　談</a:t>
            </a:r>
            <a:endParaRPr kumimoji="0" lang="ja-JP"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 name="スライド番号プレースホルダー 1">
            <a:extLst>
              <a:ext uri="{FF2B5EF4-FFF2-40B4-BE49-F238E27FC236}">
                <a16:creationId xmlns:a16="http://schemas.microsoft.com/office/drawing/2014/main" id="{96A63843-01B6-27C0-172E-BAC5F0F57A29}"/>
              </a:ext>
            </a:extLst>
          </p:cNvPr>
          <p:cNvSpPr>
            <a:spLocks noGrp="1"/>
          </p:cNvSpPr>
          <p:nvPr>
            <p:ph type="sldNum" sz="quarter" idx="12"/>
          </p:nvPr>
        </p:nvSpPr>
        <p:spPr/>
        <p:txBody>
          <a:bodyPr/>
          <a:lstStyle/>
          <a:p>
            <a:fld id="{A91C993B-A9DA-4951-8332-1A7E62C84861}" type="slidenum">
              <a:rPr kumimoji="1" lang="ja-JP" altLang="en-US" smtClean="0"/>
              <a:t>71</a:t>
            </a:fld>
            <a:endParaRPr kumimoji="1" lang="ja-JP" altLang="en-US"/>
          </a:p>
        </p:txBody>
      </p:sp>
    </p:spTree>
    <p:extLst>
      <p:ext uri="{BB962C8B-B14F-4D97-AF65-F5344CB8AC3E}">
        <p14:creationId xmlns:p14="http://schemas.microsoft.com/office/powerpoint/2010/main" val="1558485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8" name="図 6"/>
          <p:cNvPicPr>
            <a:picLocks noChangeAspect="1"/>
          </p:cNvPicPr>
          <p:nvPr/>
        </p:nvPicPr>
        <p:blipFill>
          <a:blip r:embed="rId3"/>
          <a:stretch>
            <a:fillRect/>
          </a:stretch>
        </p:blipFill>
        <p:spPr>
          <a:xfrm>
            <a:off x="309100" y="329963"/>
            <a:ext cx="11095681" cy="1780191"/>
          </a:xfrm>
          <a:prstGeom prst="rect">
            <a:avLst/>
          </a:prstGeom>
        </p:spPr>
      </p:pic>
      <p:pic>
        <p:nvPicPr>
          <p:cNvPr id="2009" name="図 7"/>
          <p:cNvPicPr>
            <a:picLocks noChangeAspect="1"/>
          </p:cNvPicPr>
          <p:nvPr/>
        </p:nvPicPr>
        <p:blipFill>
          <a:blip r:embed="rId4"/>
          <a:stretch>
            <a:fillRect/>
          </a:stretch>
        </p:blipFill>
        <p:spPr>
          <a:xfrm>
            <a:off x="5295323" y="2237394"/>
            <a:ext cx="1601355" cy="693890"/>
          </a:xfrm>
          <a:prstGeom prst="rect">
            <a:avLst/>
          </a:prstGeom>
        </p:spPr>
      </p:pic>
      <p:pic>
        <p:nvPicPr>
          <p:cNvPr id="2010" name="図 8"/>
          <p:cNvPicPr>
            <a:picLocks noChangeAspect="1"/>
          </p:cNvPicPr>
          <p:nvPr/>
        </p:nvPicPr>
        <p:blipFill>
          <a:blip r:embed="rId5"/>
          <a:stretch>
            <a:fillRect/>
          </a:stretch>
        </p:blipFill>
        <p:spPr>
          <a:xfrm>
            <a:off x="309100" y="2893355"/>
            <a:ext cx="11573800" cy="2066723"/>
          </a:xfrm>
          <a:prstGeom prst="rect">
            <a:avLst/>
          </a:prstGeom>
        </p:spPr>
      </p:pic>
      <p:pic>
        <p:nvPicPr>
          <p:cNvPr id="2011" name="図 9"/>
          <p:cNvPicPr>
            <a:picLocks noChangeAspect="1"/>
          </p:cNvPicPr>
          <p:nvPr/>
        </p:nvPicPr>
        <p:blipFill>
          <a:blip r:embed="rId6"/>
          <a:stretch>
            <a:fillRect/>
          </a:stretch>
        </p:blipFill>
        <p:spPr>
          <a:xfrm>
            <a:off x="309100" y="4784629"/>
            <a:ext cx="11882900" cy="1743408"/>
          </a:xfrm>
          <a:prstGeom prst="rect">
            <a:avLst/>
          </a:prstGeom>
        </p:spPr>
      </p:pic>
      <p:sp>
        <p:nvSpPr>
          <p:cNvPr id="2012" name="スライド番号プレースホルダー 1"/>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3943249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 name="円/楕円 4"/>
          <p:cNvSpPr/>
          <p:nvPr/>
        </p:nvSpPr>
        <p:spPr>
          <a:xfrm>
            <a:off x="431800" y="453157"/>
            <a:ext cx="11149136" cy="2167657"/>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028" name="タイトル 1"/>
          <p:cNvSpPr>
            <a:spLocks noGrp="1"/>
          </p:cNvSpPr>
          <p:nvPr>
            <p:ph type="title"/>
          </p:nvPr>
        </p:nvSpPr>
        <p:spPr>
          <a:xfrm>
            <a:off x="808408" y="451197"/>
            <a:ext cx="10772528" cy="1988840"/>
          </a:xfrm>
          <a:ln>
            <a:noFill/>
          </a:ln>
        </p:spPr>
        <p:txBody>
          <a:bodyPr>
            <a:noAutofit/>
          </a:bodyPr>
          <a:lstStyle/>
          <a:p>
            <a:r>
              <a:rPr kumimoji="1" lang="ja-JP" altLang="en-US" sz="4000" cap="none" dirty="0">
                <a:ln w="17780" cmpd="sng">
                  <a:solidFill>
                    <a:srgbClr val="0070C0"/>
                  </a:solidFill>
                  <a:prstDash val="solid"/>
                  <a:miter lim="800000"/>
                </a:ln>
                <a:solidFill>
                  <a:schemeClr val="tx1"/>
                </a:solidFill>
                <a:latin typeface="HG丸ｺﾞｼｯｸM-PRO" panose="020F0600000000000000" pitchFamily="50" charset="-128"/>
                <a:ea typeface="HG丸ｺﾞｼｯｸM-PRO" panose="020F0600000000000000" pitchFamily="50" charset="-128"/>
              </a:rPr>
              <a:t>自分らしい、当たり前の暮らしをするために</a:t>
            </a:r>
          </a:p>
        </p:txBody>
      </p:sp>
      <p:sp>
        <p:nvSpPr>
          <p:cNvPr id="2029" name="コンテンツ プレースホルダ 2"/>
          <p:cNvSpPr>
            <a:spLocks noGrp="1"/>
          </p:cNvSpPr>
          <p:nvPr>
            <p:ph idx="1"/>
          </p:nvPr>
        </p:nvSpPr>
        <p:spPr>
          <a:xfrm>
            <a:off x="2193440" y="2948459"/>
            <a:ext cx="8002464" cy="3456384"/>
          </a:xfrm>
        </p:spPr>
        <p:txBody>
          <a:bodyPr>
            <a:normAutofit/>
          </a:bodyPr>
          <a:lstStyle/>
          <a:p>
            <a:pPr>
              <a:buNone/>
            </a:pPr>
            <a:r>
              <a:rPr lang="ja-JP" altLang="en-US" sz="3600" dirty="0">
                <a:latin typeface="HG丸ｺﾞｼｯｸM-PRO" panose="020F0600000000000000" pitchFamily="50" charset="-128"/>
                <a:ea typeface="HG丸ｺﾞｼｯｸM-PRO" panose="020F0600000000000000" pitchFamily="50" charset="-128"/>
              </a:rPr>
              <a:t>本人の思いをしっかりくみ取り、　　　　　　　　　　　　　　　　　　　　</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本人が楽しくなれるプランを、　　　　　　　　　　　　　　　</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ナンバーワンのプランではなく、　　　　　　　　　　　　　　</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オンリーワンのプランを・・・</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夢のあるプランを・・・</a:t>
            </a:r>
            <a:endParaRPr lang="en-US" altLang="ja-JP" sz="3600" dirty="0">
              <a:latin typeface="HG丸ｺﾞｼｯｸM-PRO" panose="020F0600000000000000" pitchFamily="50" charset="-128"/>
              <a:ea typeface="HG丸ｺﾞｼｯｸM-PRO" panose="020F0600000000000000" pitchFamily="50" charset="-128"/>
            </a:endParaRPr>
          </a:p>
          <a:p>
            <a:endParaRPr kumimoji="1" lang="ja-JP" altLang="en-US" sz="3600" dirty="0"/>
          </a:p>
        </p:txBody>
      </p:sp>
      <p:sp>
        <p:nvSpPr>
          <p:cNvPr id="2030" name="スライド番号プレースホルダー 3"/>
          <p:cNvSpPr>
            <a:spLocks noGrp="1"/>
          </p:cNvSpPr>
          <p:nvPr>
            <p:ph type="sldNum" sz="quarter" idx="12"/>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2855251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テキスト ボックス 5"/>
          <p:cNvSpPr txBox="1"/>
          <p:nvPr/>
        </p:nvSpPr>
        <p:spPr>
          <a:xfrm>
            <a:off x="3776444" y="2524558"/>
            <a:ext cx="6802659" cy="3139321"/>
          </a:xfrm>
          <a:prstGeom prst="rect">
            <a:avLst/>
          </a:prstGeom>
          <a:noFill/>
        </p:spPr>
        <p:txBody>
          <a:bodyPr wrap="square" rtlCol="0">
            <a:spAutoFit/>
          </a:bodyPr>
          <a:lstStyle/>
          <a:p>
            <a:r>
              <a:rPr kumimoji="1" lang="ja-JP" altLang="en-US" sz="3600" dirty="0">
                <a:latin typeface="メイリオ"/>
                <a:ea typeface="メイリオ"/>
              </a:rPr>
              <a:t>①個人ワーク</a:t>
            </a:r>
            <a:r>
              <a:rPr kumimoji="1" lang="en-US" altLang="ja-JP" sz="3600" dirty="0">
                <a:solidFill>
                  <a:schemeClr val="tx1"/>
                </a:solidFill>
                <a:latin typeface="メイリオ"/>
                <a:ea typeface="メイリオ"/>
              </a:rPr>
              <a:t>(５</a:t>
            </a:r>
            <a:r>
              <a:rPr kumimoji="1" lang="ja-JP" altLang="en-US" sz="3600" dirty="0">
                <a:solidFill>
                  <a:schemeClr val="tx1"/>
                </a:solidFill>
                <a:latin typeface="メイリオ"/>
                <a:ea typeface="メイリオ"/>
              </a:rPr>
              <a:t>分</a:t>
            </a:r>
            <a:r>
              <a:rPr kumimoji="1" lang="en-US" altLang="ja-JP" sz="3600" dirty="0">
                <a:solidFill>
                  <a:schemeClr val="tx1"/>
                </a:solidFill>
                <a:latin typeface="メイリオ"/>
                <a:ea typeface="メイリオ"/>
              </a:rPr>
              <a:t>)</a:t>
            </a:r>
            <a:endParaRPr dirty="0">
              <a:solidFill>
                <a:schemeClr val="tx1"/>
              </a:solidFill>
              <a:latin typeface="メイリオ"/>
              <a:ea typeface="メイリオ"/>
            </a:endParaRPr>
          </a:p>
          <a:p>
            <a:endParaRPr dirty="0">
              <a:latin typeface="メイリオ"/>
              <a:ea typeface="メイリオ"/>
            </a:endParaRPr>
          </a:p>
          <a:p>
            <a:r>
              <a:rPr kumimoji="1" lang="ja-JP" altLang="en-US" sz="3600" dirty="0">
                <a:latin typeface="メイリオ"/>
                <a:ea typeface="メイリオ"/>
              </a:rPr>
              <a:t>　・振り返り・評価シート</a:t>
            </a:r>
            <a:endParaRPr kumimoji="1" lang="en-US" altLang="ja-JP" sz="3600" dirty="0">
              <a:latin typeface="メイリオ"/>
              <a:ea typeface="メイリオ"/>
            </a:endParaRPr>
          </a:p>
          <a:p>
            <a:endParaRPr kumimoji="1" lang="en-US" altLang="ja-JP" sz="3600" dirty="0">
              <a:latin typeface="メイリオ"/>
              <a:ea typeface="メイリオ"/>
            </a:endParaRPr>
          </a:p>
          <a:p>
            <a:r>
              <a:rPr kumimoji="1" lang="ja-JP" altLang="en-US" sz="3600" dirty="0">
                <a:latin typeface="メイリオ"/>
                <a:ea typeface="メイリオ"/>
              </a:rPr>
              <a:t>②グループ共有</a:t>
            </a:r>
            <a:r>
              <a:rPr kumimoji="1" lang="en-US" altLang="ja-JP" sz="3600" dirty="0">
                <a:solidFill>
                  <a:schemeClr val="tx1"/>
                </a:solidFill>
                <a:latin typeface="メイリオ"/>
                <a:ea typeface="メイリオ"/>
              </a:rPr>
              <a:t>(</a:t>
            </a:r>
            <a:r>
              <a:rPr kumimoji="1" lang="ja-JP" altLang="en-US" sz="3600" dirty="0">
                <a:solidFill>
                  <a:schemeClr val="tx1"/>
                </a:solidFill>
                <a:latin typeface="メイリオ"/>
                <a:ea typeface="メイリオ"/>
              </a:rPr>
              <a:t>３０分</a:t>
            </a:r>
            <a:r>
              <a:rPr kumimoji="1" lang="en-US" altLang="ja-JP" sz="3600" dirty="0">
                <a:solidFill>
                  <a:schemeClr val="tx1"/>
                </a:solidFill>
                <a:latin typeface="メイリオ"/>
                <a:ea typeface="メイリオ"/>
              </a:rPr>
              <a:t>)</a:t>
            </a:r>
            <a:endParaRPr dirty="0">
              <a:solidFill>
                <a:schemeClr val="tx1"/>
              </a:solidFill>
              <a:latin typeface="メイリオ"/>
              <a:ea typeface="メイリオ"/>
            </a:endParaRPr>
          </a:p>
          <a:p>
            <a:endParaRPr kumimoji="1" lang="en-US" altLang="ja-JP" sz="3600" dirty="0">
              <a:latin typeface="メイリオ"/>
              <a:ea typeface="メイリオ"/>
            </a:endParaRPr>
          </a:p>
        </p:txBody>
      </p:sp>
      <p:sp>
        <p:nvSpPr>
          <p:cNvPr id="2086" name="角丸四角形 1186"/>
          <p:cNvSpPr/>
          <p:nvPr/>
        </p:nvSpPr>
        <p:spPr>
          <a:xfrm>
            <a:off x="2217766" y="663997"/>
            <a:ext cx="8040415" cy="1355171"/>
          </a:xfrm>
          <a:prstGeom prst="roundRect">
            <a:avLst/>
          </a:prstGeom>
          <a:solidFill>
            <a:schemeClr val="accent1">
              <a:lumMod val="20000"/>
              <a:lumOff val="80000"/>
            </a:schemeClr>
          </a:solidFill>
          <a:ln w="762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演習３日間の振り返り</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09AF0E1-42A3-A451-864D-C2E55E53EC09}"/>
              </a:ext>
            </a:extLst>
          </p:cNvPr>
          <p:cNvSpPr>
            <a:spLocks noGrp="1"/>
          </p:cNvSpPr>
          <p:nvPr>
            <p:ph type="sldNum" sz="quarter" idx="12"/>
          </p:nvPr>
        </p:nvSpPr>
        <p:spPr/>
        <p:txBody>
          <a:bodyPr/>
          <a:lstStyle/>
          <a:p>
            <a:fld id="{A91C993B-A9DA-4951-8332-1A7E62C84861}" type="slidenum">
              <a:rPr kumimoji="1" lang="ja-JP" altLang="en-US" smtClean="0"/>
              <a:t>74</a:t>
            </a:fld>
            <a:endParaRPr kumimoji="1" lang="ja-JP" altLang="en-US"/>
          </a:p>
        </p:txBody>
      </p:sp>
    </p:spTree>
    <p:extLst>
      <p:ext uri="{BB962C8B-B14F-4D97-AF65-F5344CB8AC3E}">
        <p14:creationId xmlns:p14="http://schemas.microsoft.com/office/powerpoint/2010/main" val="2378723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 name="タイトル 446"/>
          <p:cNvSpPr txBox="1"/>
          <p:nvPr/>
        </p:nvSpPr>
        <p:spPr>
          <a:xfrm>
            <a:off x="520505" y="956602"/>
            <a:ext cx="4846186" cy="12238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b="0" u="none" dirty="0">
                <a:latin typeface="メイリオ"/>
                <a:ea typeface="メイリオ"/>
              </a:rPr>
              <a:t>3</a:t>
            </a:r>
            <a:r>
              <a:rPr lang="ja-JP" altLang="en-US" sz="3200" b="0" u="none" dirty="0">
                <a:latin typeface="メイリオ"/>
                <a:ea typeface="メイリオ"/>
              </a:rPr>
              <a:t>日目および３日間の演習を振り返りましょう。</a:t>
            </a:r>
          </a:p>
        </p:txBody>
      </p:sp>
      <p:pic>
        <p:nvPicPr>
          <p:cNvPr id="5" name="図 4">
            <a:extLst>
              <a:ext uri="{FF2B5EF4-FFF2-40B4-BE49-F238E27FC236}">
                <a16:creationId xmlns:a16="http://schemas.microsoft.com/office/drawing/2014/main" id="{91D7760B-67B9-AEB7-1246-10E84ACDF8A3}"/>
              </a:ext>
            </a:extLst>
          </p:cNvPr>
          <p:cNvPicPr>
            <a:picLocks noChangeAspect="1"/>
          </p:cNvPicPr>
          <p:nvPr/>
        </p:nvPicPr>
        <p:blipFill>
          <a:blip r:embed="rId3"/>
          <a:stretch>
            <a:fillRect/>
          </a:stretch>
        </p:blipFill>
        <p:spPr>
          <a:xfrm>
            <a:off x="5129214" y="142416"/>
            <a:ext cx="6057900" cy="6573167"/>
          </a:xfrm>
          <a:prstGeom prst="rect">
            <a:avLst/>
          </a:prstGeom>
        </p:spPr>
      </p:pic>
      <p:sp>
        <p:nvSpPr>
          <p:cNvPr id="6" name="正方形/長方形 5">
            <a:extLst>
              <a:ext uri="{FF2B5EF4-FFF2-40B4-BE49-F238E27FC236}">
                <a16:creationId xmlns:a16="http://schemas.microsoft.com/office/drawing/2014/main" id="{8EFE3961-B9BC-2ABB-579E-7AAB0430A245}"/>
              </a:ext>
            </a:extLst>
          </p:cNvPr>
          <p:cNvSpPr/>
          <p:nvPr/>
        </p:nvSpPr>
        <p:spPr>
          <a:xfrm>
            <a:off x="8429625" y="4286250"/>
            <a:ext cx="385763" cy="2085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B271354-D908-5033-77FE-B195E88F5668}"/>
              </a:ext>
            </a:extLst>
          </p:cNvPr>
          <p:cNvSpPr/>
          <p:nvPr/>
        </p:nvSpPr>
        <p:spPr>
          <a:xfrm>
            <a:off x="5243513" y="2043112"/>
            <a:ext cx="3571876" cy="4329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04771B5-9F27-AC5C-C4D7-F4A24C2D6709}"/>
              </a:ext>
            </a:extLst>
          </p:cNvPr>
          <p:cNvSpPr>
            <a:spLocks noGrp="1"/>
          </p:cNvSpPr>
          <p:nvPr>
            <p:ph type="sldNum" sz="quarter" idx="12"/>
          </p:nvPr>
        </p:nvSpPr>
        <p:spPr/>
        <p:txBody>
          <a:bodyPr/>
          <a:lstStyle/>
          <a:p>
            <a:fld id="{A91C993B-A9DA-4951-8332-1A7E62C84861}" type="slidenum">
              <a:rPr kumimoji="1" lang="ja-JP" altLang="en-US" smtClean="0"/>
              <a:t>75</a:t>
            </a:fld>
            <a:endParaRPr kumimoji="1" lang="ja-JP" altLang="en-US"/>
          </a:p>
        </p:txBody>
      </p:sp>
    </p:spTree>
    <p:extLst>
      <p:ext uri="{BB962C8B-B14F-4D97-AF65-F5344CB8AC3E}">
        <p14:creationId xmlns:p14="http://schemas.microsoft.com/office/powerpoint/2010/main" val="126847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 name="タイトル 1"/>
          <p:cNvSpPr>
            <a:spLocks noGrp="1"/>
          </p:cNvSpPr>
          <p:nvPr>
            <p:ph type="title"/>
          </p:nvPr>
        </p:nvSpPr>
        <p:spPr>
          <a:xfrm>
            <a:off x="952073" y="569742"/>
            <a:ext cx="9983213" cy="663758"/>
          </a:xfrm>
        </p:spPr>
        <p:txBody>
          <a:bodyPr>
            <a:noAutofit/>
          </a:bodyPr>
          <a:lstStyle/>
          <a:p>
            <a:r>
              <a:rPr lang="ja-JP" altLang="en-US" sz="3200" b="1" u="none" dirty="0">
                <a:solidFill>
                  <a:srgbClr val="002060"/>
                </a:solidFill>
                <a:latin typeface="メイリオ"/>
                <a:ea typeface="メイリオ"/>
              </a:rPr>
              <a:t>サービス等利用計画について</a:t>
            </a:r>
            <a:endParaRPr u="none">
              <a:latin typeface="メイリオ"/>
              <a:ea typeface="メイリオ"/>
            </a:endParaRPr>
          </a:p>
        </p:txBody>
      </p:sp>
      <p:sp>
        <p:nvSpPr>
          <p:cNvPr id="1296" name="コンテンツ プレースホルダー 2"/>
          <p:cNvSpPr txBox="1"/>
          <p:nvPr/>
        </p:nvSpPr>
        <p:spPr>
          <a:xfrm>
            <a:off x="1470546" y="1657787"/>
            <a:ext cx="11163815" cy="4698564"/>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600" dirty="0">
                <a:latin typeface="メイリオ"/>
                <a:ea typeface="メイリオ"/>
              </a:rPr>
              <a:t> 計画は本人の希望される生活を実現するために、</a:t>
            </a:r>
            <a:endParaRPr lang="en-US" altLang="ja-JP" sz="2600" dirty="0">
              <a:latin typeface="メイリオ"/>
              <a:ea typeface="メイリオ"/>
            </a:endParaRPr>
          </a:p>
          <a:p>
            <a:pPr marL="0" indent="0">
              <a:buNone/>
            </a:pPr>
            <a:r>
              <a:rPr lang="ja-JP" altLang="en-US" sz="2600" dirty="0">
                <a:latin typeface="メイリオ"/>
                <a:ea typeface="メイリオ"/>
              </a:rPr>
              <a:t> 　チームアプローチを行なう支援のツールです。</a:t>
            </a:r>
            <a:endParaRPr lang="en-US" altLang="ja-JP" sz="2600" dirty="0">
              <a:latin typeface="メイリオ"/>
              <a:ea typeface="メイリオ"/>
            </a:endParaRPr>
          </a:p>
          <a:p>
            <a:pPr>
              <a:buFont typeface="Wingdings" panose="05000000000000000000" pitchFamily="2" charset="2"/>
              <a:buChar char="Ø"/>
            </a:pPr>
            <a:r>
              <a:rPr lang="ja-JP" altLang="en-US" sz="2600" dirty="0">
                <a:latin typeface="メイリオ"/>
                <a:ea typeface="メイリオ"/>
              </a:rPr>
              <a:t> 支援の前に重要なことは、相談支援従事者としての</a:t>
            </a:r>
            <a:endParaRPr lang="en-US" altLang="ja-JP" sz="2600" dirty="0">
              <a:latin typeface="メイリオ"/>
              <a:ea typeface="メイリオ"/>
            </a:endParaRPr>
          </a:p>
          <a:p>
            <a:pPr marL="0" indent="0">
              <a:buNone/>
            </a:pPr>
            <a:r>
              <a:rPr lang="ja-JP" altLang="en-US" sz="2600" dirty="0">
                <a:latin typeface="メイリオ"/>
                <a:ea typeface="メイリオ"/>
              </a:rPr>
              <a:t>    基本姿勢、考え方です。</a:t>
            </a:r>
            <a:endParaRPr lang="en-US" altLang="ja-JP" sz="2600" dirty="0">
              <a:latin typeface="メイリオ"/>
              <a:ea typeface="メイリオ"/>
            </a:endParaRPr>
          </a:p>
          <a:p>
            <a:pPr>
              <a:buFont typeface="Wingdings" panose="05000000000000000000" pitchFamily="2" charset="2"/>
              <a:buChar char="Ø"/>
            </a:pPr>
            <a:r>
              <a:rPr lang="ja-JP" altLang="en-US" sz="2600" dirty="0">
                <a:solidFill>
                  <a:srgbClr val="FF0000"/>
                </a:solidFill>
                <a:latin typeface="メイリオ"/>
                <a:ea typeface="メイリオ"/>
              </a:rPr>
              <a:t>サービス等利用計画案</a:t>
            </a:r>
            <a:r>
              <a:rPr lang="ja-JP" altLang="en-US" sz="2600" dirty="0">
                <a:latin typeface="メイリオ"/>
                <a:ea typeface="メイリオ"/>
              </a:rPr>
              <a:t>は、本人の意向や希望を言語</a:t>
            </a:r>
            <a:endParaRPr lang="en-US" altLang="ja-JP" sz="2600" dirty="0">
              <a:latin typeface="メイリオ"/>
              <a:ea typeface="メイリオ"/>
            </a:endParaRPr>
          </a:p>
          <a:p>
            <a:pPr marL="0" indent="0">
              <a:buNone/>
            </a:pPr>
            <a:r>
              <a:rPr lang="ja-JP" altLang="en-US" sz="2600" dirty="0">
                <a:latin typeface="メイリオ"/>
                <a:ea typeface="メイリオ"/>
              </a:rPr>
              <a:t>   化し、長期目標、短期目標、本人のニーズ、実現す</a:t>
            </a:r>
            <a:endParaRPr lang="en-US" altLang="ja-JP" sz="2600" dirty="0">
              <a:latin typeface="メイリオ"/>
              <a:ea typeface="メイリオ"/>
            </a:endParaRPr>
          </a:p>
          <a:p>
            <a:pPr marL="0" indent="0">
              <a:buNone/>
            </a:pPr>
            <a:r>
              <a:rPr lang="ja-JP" altLang="en-US" sz="2600" dirty="0">
                <a:latin typeface="メイリオ"/>
                <a:ea typeface="メイリオ"/>
              </a:rPr>
              <a:t>   るための支援プロセスを計画的に実施するための役</a:t>
            </a:r>
            <a:endParaRPr lang="en-US" altLang="ja-JP" sz="2600" dirty="0">
              <a:latin typeface="メイリオ"/>
              <a:ea typeface="メイリオ"/>
            </a:endParaRPr>
          </a:p>
          <a:p>
            <a:pPr marL="0" indent="0">
              <a:buNone/>
            </a:pPr>
            <a:r>
              <a:rPr lang="ja-JP" altLang="en-US" sz="2600" dirty="0">
                <a:latin typeface="メイリオ"/>
                <a:ea typeface="メイリオ"/>
              </a:rPr>
              <a:t>　割分担を言語化したものです。</a:t>
            </a:r>
            <a:endParaRPr lang="en-US" altLang="ja-JP" sz="2600" dirty="0">
              <a:latin typeface="メイリオ"/>
              <a:ea typeface="メイリオ"/>
            </a:endParaRPr>
          </a:p>
          <a:p>
            <a:pPr>
              <a:buFont typeface="Wingdings" panose="05000000000000000000" pitchFamily="2" charset="2"/>
              <a:buChar char="Ø"/>
            </a:pPr>
            <a:endParaRPr lang="en-US" altLang="ja-JP" sz="2600" dirty="0">
              <a:latin typeface="メイリオ"/>
              <a:ea typeface="メイリオ"/>
            </a:endParaRPr>
          </a:p>
          <a:p>
            <a:pPr marL="0" indent="0">
              <a:buNone/>
            </a:pPr>
            <a:endParaRPr lang="en-US" altLang="ja-JP" sz="2400" dirty="0">
              <a:latin typeface="メイリオ"/>
              <a:ea typeface="メイリオ"/>
            </a:endParaRPr>
          </a:p>
        </p:txBody>
      </p:sp>
      <p:sp>
        <p:nvSpPr>
          <p:cNvPr id="1297" name="スライド番号プレースホルダー 1"/>
          <p:cNvSpPr>
            <a:spLocks noGrp="1"/>
          </p:cNvSpPr>
          <p:nvPr>
            <p:ph type="sldNum" sz="quarter" idx="12"/>
          </p:nvPr>
        </p:nvSpPr>
        <p:spPr/>
        <p:txBody>
          <a:bodyPr/>
          <a:lstStyle/>
          <a:p>
            <a:fld id="{D57F1E4F-1CFF-5643-939E-217C01CDF565}" type="slidenum">
              <a:rPr lang="en-US" smtClean="0"/>
              <a:pPr/>
              <a:t>8</a:t>
            </a:fld>
            <a:endParaRPr lang="en-US" dirty="0"/>
          </a:p>
        </p:txBody>
      </p:sp>
      <p:cxnSp>
        <p:nvCxnSpPr>
          <p:cNvPr id="1298" name="直線コネクタ 435"/>
          <p:cNvCxnSpPr>
            <a:cxnSpLocks/>
          </p:cNvCxnSpPr>
          <p:nvPr/>
        </p:nvCxnSpPr>
        <p:spPr>
          <a:xfrm>
            <a:off x="707302" y="1112822"/>
            <a:ext cx="11012258"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21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コンテンツ プレースホルダー 2"/>
          <p:cNvSpPr>
            <a:spLocks noGrp="1"/>
          </p:cNvSpPr>
          <p:nvPr>
            <p:ph idx="1"/>
          </p:nvPr>
        </p:nvSpPr>
        <p:spPr>
          <a:xfrm>
            <a:off x="561662" y="271757"/>
            <a:ext cx="11253112" cy="6267157"/>
          </a:xfrm>
        </p:spPr>
        <p:txBody>
          <a:bodyPr>
            <a:normAutofit fontScale="70000" lnSpcReduction="20000"/>
          </a:bodyPr>
          <a:lstStyle/>
          <a:p>
            <a:pPr>
              <a:buFont typeface="Wingdings" panose="05000000000000000000" pitchFamily="2" charset="2"/>
              <a:buChar char="Ø"/>
            </a:pPr>
            <a:endParaRPr kumimoji="1" lang="en-US" altLang="ja-JP" sz="2400" dirty="0">
              <a:latin typeface="HGP創英角ﾎﾟｯﾌﾟ体" panose="040B0A00000000000000" pitchFamily="50" charset="-128"/>
              <a:ea typeface="HGP創英角ﾎﾟｯﾌﾟ体" panose="040B0A00000000000000" pitchFamily="50" charset="-128"/>
            </a:endParaRPr>
          </a:p>
          <a:p>
            <a:pPr>
              <a:buFont typeface="Wingdings" panose="05000000000000000000" pitchFamily="2" charset="2"/>
              <a:buChar char="Ø"/>
            </a:pPr>
            <a:endParaRPr lang="en-US" altLang="ja-JP" sz="3840" dirty="0">
              <a:latin typeface="HG丸ｺﾞｼｯｸM-PRO" panose="020F0400000000000000" pitchFamily="50" charset="-128"/>
              <a:ea typeface="HG丸ｺﾞｼｯｸM-PRO" panose="020F0400000000000000" pitchFamily="50" charset="-128"/>
            </a:endParaRPr>
          </a:p>
          <a:p>
            <a:pPr>
              <a:buFont typeface="Wingdings" panose="05000000000000000000" pitchFamily="2" charset="2"/>
              <a:buChar char="Ø"/>
            </a:pPr>
            <a:r>
              <a:rPr lang="ja-JP" altLang="en-US" sz="3840" dirty="0">
                <a:latin typeface="メイリオ"/>
                <a:ea typeface="メイリオ"/>
              </a:rPr>
              <a:t> </a:t>
            </a:r>
            <a:r>
              <a:rPr lang="ja-JP" altLang="en-US" sz="3840" dirty="0">
                <a:solidFill>
                  <a:srgbClr val="FF0000"/>
                </a:solidFill>
                <a:latin typeface="メイリオ"/>
                <a:ea typeface="メイリオ"/>
              </a:rPr>
              <a:t>長期目標</a:t>
            </a:r>
            <a:r>
              <a:rPr lang="ja-JP" altLang="en-US" sz="3840" dirty="0">
                <a:latin typeface="メイリオ"/>
                <a:ea typeface="メイリオ"/>
              </a:rPr>
              <a:t>：本人の希望する生活と総合的な援助の方針を踏ま　　</a:t>
            </a:r>
          </a:p>
          <a:p>
            <a:pPr marL="0" indent="0">
              <a:buNone/>
            </a:pPr>
            <a:r>
              <a:rPr lang="ja-JP" altLang="en-US" sz="3840" dirty="0">
                <a:latin typeface="メイリオ"/>
                <a:ea typeface="メイリオ"/>
              </a:rPr>
              <a:t>  　　　　　 えた長期の目標。</a:t>
            </a:r>
          </a:p>
          <a:p>
            <a:pPr marL="0" indent="0">
              <a:buNone/>
            </a:pPr>
            <a:r>
              <a:rPr lang="ja-JP" altLang="en-US" sz="3840" dirty="0">
                <a:latin typeface="メイリオ"/>
                <a:ea typeface="メイリオ"/>
              </a:rPr>
              <a:t>　　　　　　(概ね半年から１年程度が目安)</a:t>
            </a:r>
          </a:p>
          <a:p>
            <a:pPr marL="0" indent="0">
              <a:buNone/>
            </a:pPr>
            <a:endParaRPr lang="ja-JP" altLang="en-US" sz="3840" dirty="0">
              <a:latin typeface="メイリオ"/>
              <a:ea typeface="メイリオ"/>
            </a:endParaRPr>
          </a:p>
          <a:p>
            <a:pPr>
              <a:buFont typeface="Wingdings" panose="05000000000000000000" pitchFamily="2" charset="2"/>
              <a:buChar char="Ø"/>
            </a:pPr>
            <a:r>
              <a:rPr lang="ja-JP" altLang="en-US" sz="3840" dirty="0">
                <a:latin typeface="メイリオ"/>
                <a:ea typeface="メイリオ"/>
              </a:rPr>
              <a:t> </a:t>
            </a:r>
            <a:r>
              <a:rPr lang="ja-JP" altLang="en-US" sz="3840" dirty="0">
                <a:solidFill>
                  <a:srgbClr val="FF0000"/>
                </a:solidFill>
                <a:latin typeface="メイリオ"/>
                <a:ea typeface="メイリオ"/>
              </a:rPr>
              <a:t>短期目標</a:t>
            </a:r>
            <a:r>
              <a:rPr lang="ja-JP" altLang="en-US" sz="3840" dirty="0">
                <a:latin typeface="メイリオ"/>
                <a:ea typeface="メイリオ"/>
              </a:rPr>
              <a:t>：長期目標を達成するための段階的で具体的な目標。</a:t>
            </a:r>
          </a:p>
          <a:p>
            <a:pPr marL="0" indent="0">
              <a:buNone/>
            </a:pPr>
            <a:r>
              <a:rPr lang="ja-JP" altLang="en-US" sz="3840" dirty="0">
                <a:latin typeface="メイリオ"/>
                <a:ea typeface="メイリオ"/>
              </a:rPr>
              <a:t>　　　　　 　(３ヶ月から半年程度を目安)</a:t>
            </a:r>
          </a:p>
          <a:p>
            <a:pPr>
              <a:buFont typeface="Wingdings" panose="05000000000000000000" pitchFamily="2" charset="2"/>
              <a:buChar char="Ø"/>
            </a:pPr>
            <a:endParaRPr lang="ja-JP" altLang="en-US" sz="3840" dirty="0">
              <a:latin typeface="メイリオ"/>
              <a:ea typeface="メイリオ"/>
            </a:endParaRPr>
          </a:p>
          <a:p>
            <a:pPr>
              <a:buFont typeface="Wingdings" panose="05000000000000000000" pitchFamily="2" charset="2"/>
              <a:buChar char="Ø"/>
            </a:pPr>
            <a:r>
              <a:rPr lang="ja-JP" altLang="en-US" sz="3840" dirty="0">
                <a:latin typeface="メイリオ"/>
                <a:ea typeface="メイリオ"/>
              </a:rPr>
              <a:t> はじめから本人の生活をすべて網羅したような計画ではなく、</a:t>
            </a:r>
            <a:endParaRPr lang="en-US" altLang="ja-JP" sz="3840" dirty="0">
              <a:latin typeface="メイリオ"/>
              <a:ea typeface="メイリオ"/>
            </a:endParaRPr>
          </a:p>
          <a:p>
            <a:pPr marL="0" indent="0">
              <a:buNone/>
            </a:pPr>
            <a:r>
              <a:rPr lang="ja-JP" altLang="en-US" sz="3840" dirty="0">
                <a:latin typeface="メイリオ"/>
                <a:ea typeface="メイリオ"/>
              </a:rPr>
              <a:t>   本人やチーム支援が、本人の望む暮らしや希望を共有し、そ</a:t>
            </a:r>
          </a:p>
          <a:p>
            <a:pPr marL="0" indent="0">
              <a:buNone/>
            </a:pPr>
            <a:r>
              <a:rPr lang="ja-JP" altLang="en-US" sz="3840" dirty="0">
                <a:latin typeface="メイリオ"/>
                <a:ea typeface="メイリオ"/>
              </a:rPr>
              <a:t>　のために何をするのかを確認しながら進めて いくものです。</a:t>
            </a:r>
          </a:p>
          <a:p>
            <a:pPr marL="0" indent="0">
              <a:buNone/>
            </a:pPr>
            <a:endParaRPr lang="en-US" altLang="ja-JP" sz="3840" dirty="0">
              <a:latin typeface="メイリオ"/>
              <a:ea typeface="メイリオ"/>
            </a:endParaRPr>
          </a:p>
          <a:p>
            <a:pPr marL="0" indent="0">
              <a:buNone/>
            </a:pPr>
            <a:r>
              <a:rPr lang="ja-JP" altLang="en-US" sz="3840" dirty="0">
                <a:latin typeface="メイリオ"/>
                <a:ea typeface="メイリオ"/>
              </a:rPr>
              <a:t>　</a:t>
            </a:r>
            <a:r>
              <a:rPr lang="ja-JP" altLang="en-US" sz="3840" b="1" dirty="0">
                <a:latin typeface="メイリオ"/>
                <a:ea typeface="メイリオ"/>
              </a:rPr>
              <a:t>ＮＧ</a:t>
            </a:r>
            <a:r>
              <a:rPr lang="ja-JP" altLang="en-US" sz="3840" dirty="0">
                <a:latin typeface="メイリオ"/>
                <a:ea typeface="メイリオ"/>
              </a:rPr>
              <a:t>・・</a:t>
            </a:r>
            <a:r>
              <a:rPr lang="ja-JP" altLang="en-US" sz="3840" dirty="0">
                <a:solidFill>
                  <a:srgbClr val="FF0000"/>
                </a:solidFill>
                <a:latin typeface="メイリオ"/>
                <a:ea typeface="メイリオ"/>
              </a:rPr>
              <a:t>目標や役割が多くなりすぎると混乱につながる場合も</a:t>
            </a:r>
            <a:endParaRPr lang="ja-JP" altLang="en-US" sz="3840" dirty="0">
              <a:latin typeface="メイリオ"/>
              <a:ea typeface="メイリオ"/>
            </a:endParaRPr>
          </a:p>
          <a:p>
            <a:pPr marL="0" indent="0">
              <a:buNone/>
            </a:pPr>
            <a:r>
              <a:rPr lang="ja-JP" altLang="en-US" sz="3840" dirty="0">
                <a:solidFill>
                  <a:srgbClr val="FF0000"/>
                </a:solidFill>
                <a:latin typeface="メイリオ"/>
                <a:ea typeface="メイリオ"/>
              </a:rPr>
              <a:t>　　　　　あります</a:t>
            </a:r>
            <a:r>
              <a:rPr lang="ja-JP" altLang="en-US" sz="3840" dirty="0">
                <a:latin typeface="メイリオ"/>
                <a:ea typeface="メイリオ"/>
              </a:rPr>
              <a:t>。</a:t>
            </a:r>
            <a:endParaRPr lang="ja-JP" altLang="en-US" sz="3840" dirty="0">
              <a:solidFill>
                <a:srgbClr val="FF0000"/>
              </a:solidFill>
              <a:latin typeface="メイリオ"/>
              <a:ea typeface="メイリオ"/>
            </a:endParaRPr>
          </a:p>
        </p:txBody>
      </p:sp>
      <p:sp>
        <p:nvSpPr>
          <p:cNvPr id="1305" name="スライド番号プレースホルダー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614307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11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10059</TotalTime>
  <Words>8857</Words>
  <Application>Microsoft Office PowerPoint</Application>
  <PresentationFormat>ワイド画面</PresentationFormat>
  <Paragraphs>1304</Paragraphs>
  <Slides>75</Slides>
  <Notes>72</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75</vt:i4>
      </vt:variant>
    </vt:vector>
  </HeadingPairs>
  <TitlesOfParts>
    <vt:vector size="96" baseType="lpstr">
      <vt:lpstr>BIZ UDゴシック</vt:lpstr>
      <vt:lpstr>ＤＨＰ特太ゴシック体</vt:lpstr>
      <vt:lpstr>HGP創英角ﾎﾟｯﾌﾟ体</vt:lpstr>
      <vt:lpstr>HGS創英角ｺﾞｼｯｸUB</vt:lpstr>
      <vt:lpstr>HGS創英角ﾎﾟｯﾌﾟ体</vt:lpstr>
      <vt:lpstr>HG丸ｺﾞｼｯｸM-PRO</vt:lpstr>
      <vt:lpstr>HG創英角ﾎﾟｯﾌﾟ体</vt:lpstr>
      <vt:lpstr>Meiryo UI</vt:lpstr>
      <vt:lpstr>ＭＳ Ｐゴシック</vt:lpstr>
      <vt:lpstr>ＭＳ Ｐ明朝</vt:lpstr>
      <vt:lpstr>ＭＳ ゴシック</vt:lpstr>
      <vt:lpstr>メイリオ</vt:lpstr>
      <vt:lpstr>游ゴシック</vt:lpstr>
      <vt:lpstr>游ゴシック Light</vt:lpstr>
      <vt:lpstr>Arial</vt:lpstr>
      <vt:lpstr>Calibri</vt:lpstr>
      <vt:lpstr>Calibri Light</vt:lpstr>
      <vt:lpstr>Wingdings</vt:lpstr>
      <vt:lpstr>Office テーマ</vt:lpstr>
      <vt:lpstr>4_Office テーマ</vt:lpstr>
      <vt:lpstr>11_標準</vt:lpstr>
      <vt:lpstr>令和7年度 福島県障がい者相談支援 (障がい者ｹｱﾏﾈｼﾞﾒﾝﾄ)従事者養成研修</vt:lpstr>
      <vt:lpstr>前半3日間（演習1日目～3日目）の概要</vt:lpstr>
      <vt:lpstr>PowerPoint プレゼンテーション</vt:lpstr>
      <vt:lpstr>PowerPoint プレゼンテーション</vt:lpstr>
      <vt:lpstr>ケアマネジメントプロセス　アセスメント  -  情報の取集と分析 -</vt:lpstr>
      <vt:lpstr>PowerPoint プレゼンテーション</vt:lpstr>
      <vt:lpstr>ニーズ整理の留意点</vt:lpstr>
      <vt:lpstr>サービス等利用計画について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ケアマネジメントプロセス　　－　サービス担当者会議　－</vt:lpstr>
      <vt:lpstr>サービス担当者会議とは</vt:lpstr>
      <vt:lpstr>サービス担当者会議を開催するまでに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サービス担当者会議のポイント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各時期の考え方</vt:lpstr>
      <vt:lpstr>サービス等利用計画と個別支援計画の関係</vt:lpstr>
      <vt:lpstr>PowerPoint プレゼンテーション</vt:lpstr>
      <vt:lpstr>サービス等利用計画（国で示した書式例）</vt:lpstr>
      <vt:lpstr>PowerPoint プレゼンテーション</vt:lpstr>
      <vt:lpstr>計画の関係を整理すると・・・</vt:lpstr>
      <vt:lpstr>サービス等利用計画と個別支援計画の関係図</vt:lpstr>
      <vt:lpstr>「サービス等利用計画」と「個別支援計画」</vt:lpstr>
      <vt:lpstr>計画の連携の効果①</vt:lpstr>
      <vt:lpstr>計画の連携の効果②</vt:lpstr>
      <vt:lpstr>PowerPoint プレゼンテーション</vt:lpstr>
      <vt:lpstr>これよりモニタリングの方針立てを行います。</vt:lpstr>
      <vt:lpstr>◆グループワークの進め方</vt:lpstr>
      <vt:lpstr>PowerPoint プレゼンテーション</vt:lpstr>
      <vt:lpstr>◆グループ共有</vt:lpstr>
      <vt:lpstr>ここまでのまとめとして</vt:lpstr>
      <vt:lpstr>PowerPoint プレゼンテーション</vt:lpstr>
      <vt:lpstr>モニタリング報告書作成（55分）　    ◆　グループで実施  ◆　午前中にロールプレイで得た情報をもとに        モ二タリング報告書作成   </vt:lpstr>
      <vt:lpstr>PowerPoint プレゼンテーション</vt:lpstr>
      <vt:lpstr>サービス等利用計画の変更の必要性について</vt:lpstr>
      <vt:lpstr>モニタリングを通して出てきた新たなニーズ、支援課題、それに対する具体的な手立ては？</vt:lpstr>
      <vt:lpstr>ニーズ整理・手立ての検討（70分）　 　　 　　◆グループで実施 　　◆サービス等利用計画の変更について　※説明５分 　　◆新たな希望や想いに対して、ニーズを整理し 　　　手立てを検討する。※40分 　　◆モニタリングの大事な視点をグループで共有する。 　　　※個人ワーク５分、グループワーク１５分 　　◆発表５分</vt:lpstr>
      <vt:lpstr>PowerPoint プレゼンテーション</vt:lpstr>
      <vt:lpstr>PowerPoint プレゼンテーション</vt:lpstr>
      <vt:lpstr>終結について</vt:lpstr>
      <vt:lpstr>終結の視点</vt:lpstr>
      <vt:lpstr>◆終結と評価に関する演習</vt:lpstr>
      <vt:lpstr>PowerPoint プレゼンテーション</vt:lpstr>
      <vt:lpstr>ケアマネジメントプロセス サービス等利用計画作成事務の流れ</vt:lpstr>
      <vt:lpstr>PowerPoint プレゼンテーション</vt:lpstr>
      <vt:lpstr>PowerPoint プレゼンテーション</vt:lpstr>
      <vt:lpstr>　相談支援専門員とは</vt:lpstr>
      <vt:lpstr>PowerPoint プレゼンテーション</vt:lpstr>
      <vt:lpstr>自分らしい、当たり前の暮らしをするために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平成２９年障がい者相談支援（障がい者ｹｱﾏﾈｼﾞﾒﾝﾄ） 従事者養成研修</dc:title>
  <dc:creator>user</dc:creator>
  <cp:lastModifiedBy>洋輔 浄土</cp:lastModifiedBy>
  <cp:revision>721</cp:revision>
  <cp:lastPrinted>2022-08-29T21:59:43Z</cp:lastPrinted>
  <dcterms:created xsi:type="dcterms:W3CDTF">2017-09-14T00:15:44Z</dcterms:created>
  <dcterms:modified xsi:type="dcterms:W3CDTF">2025-07-01T05:04:35Z</dcterms:modified>
</cp:coreProperties>
</file>